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7"/>
  </p:notesMasterIdLst>
  <p:handoutMasterIdLst>
    <p:handoutMasterId r:id="rId68"/>
  </p:handoutMasterIdLst>
  <p:sldIdLst>
    <p:sldId id="257" r:id="rId2"/>
    <p:sldId id="258" r:id="rId3"/>
    <p:sldId id="312" r:id="rId4"/>
    <p:sldId id="313" r:id="rId5"/>
    <p:sldId id="314" r:id="rId6"/>
    <p:sldId id="315" r:id="rId7"/>
    <p:sldId id="316" r:id="rId8"/>
    <p:sldId id="385" r:id="rId9"/>
    <p:sldId id="386" r:id="rId10"/>
    <p:sldId id="324" r:id="rId11"/>
    <p:sldId id="325" r:id="rId12"/>
    <p:sldId id="327" r:id="rId13"/>
    <p:sldId id="328" r:id="rId14"/>
    <p:sldId id="329" r:id="rId15"/>
    <p:sldId id="330" r:id="rId16"/>
    <p:sldId id="331" r:id="rId17"/>
    <p:sldId id="333" r:id="rId18"/>
    <p:sldId id="332" r:id="rId19"/>
    <p:sldId id="334" r:id="rId20"/>
    <p:sldId id="337" r:id="rId21"/>
    <p:sldId id="335" r:id="rId22"/>
    <p:sldId id="338" r:id="rId23"/>
    <p:sldId id="339" r:id="rId24"/>
    <p:sldId id="340" r:id="rId25"/>
    <p:sldId id="387" r:id="rId26"/>
    <p:sldId id="388" r:id="rId27"/>
    <p:sldId id="389" r:id="rId28"/>
    <p:sldId id="390" r:id="rId29"/>
    <p:sldId id="341" r:id="rId30"/>
    <p:sldId id="342" r:id="rId31"/>
    <p:sldId id="344" r:id="rId32"/>
    <p:sldId id="345" r:id="rId33"/>
    <p:sldId id="350" r:id="rId34"/>
    <p:sldId id="351" r:id="rId35"/>
    <p:sldId id="380" r:id="rId36"/>
    <p:sldId id="352" r:id="rId37"/>
    <p:sldId id="379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4" r:id="rId48"/>
    <p:sldId id="363" r:id="rId49"/>
    <p:sldId id="365" r:id="rId50"/>
    <p:sldId id="366" r:id="rId51"/>
    <p:sldId id="381" r:id="rId52"/>
    <p:sldId id="382" r:id="rId53"/>
    <p:sldId id="383" r:id="rId54"/>
    <p:sldId id="384" r:id="rId55"/>
    <p:sldId id="367" r:id="rId56"/>
    <p:sldId id="369" r:id="rId57"/>
    <p:sldId id="368" r:id="rId58"/>
    <p:sldId id="371" r:id="rId59"/>
    <p:sldId id="372" r:id="rId60"/>
    <p:sldId id="373" r:id="rId61"/>
    <p:sldId id="374" r:id="rId62"/>
    <p:sldId id="375" r:id="rId63"/>
    <p:sldId id="376" r:id="rId64"/>
    <p:sldId id="377" r:id="rId65"/>
    <p:sldId id="310" r:id="rId66"/>
  </p:sldIdLst>
  <p:sldSz cx="9144000" cy="6858000" type="screen4x3"/>
  <p:notesSz cx="7100888" cy="10233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8CF"/>
    <a:srgbClr val="FFFF00"/>
    <a:srgbClr val="A0D4A5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6" autoAdjust="0"/>
    <p:restoredTop sz="95056" autoAdjust="0"/>
  </p:normalViewPr>
  <p:slideViewPr>
    <p:cSldViewPr>
      <p:cViewPr varScale="1">
        <p:scale>
          <a:sx n="92" d="100"/>
          <a:sy n="92" d="100"/>
        </p:scale>
        <p:origin x="24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2194" y="0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9719598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2194" y="9719598"/>
            <a:ext cx="3077051" cy="511652"/>
          </a:xfrm>
          <a:prstGeom prst="rect">
            <a:avLst/>
          </a:prstGeom>
        </p:spPr>
        <p:txBody>
          <a:bodyPr vert="horz" lIns="94741" tIns="47370" rIns="94741" bIns="4737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837" y="0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96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786" y="4860687"/>
            <a:ext cx="5207318" cy="4604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374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837" y="9721374"/>
            <a:ext cx="3077051" cy="51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41" tIns="47370" rIns="94741" bIns="4737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802FDC7-4769-40FA-9EC7-3F3287C48AE6}" type="slidenum">
              <a:rPr lang="en-US" altLang="zh-CN" sz="1200"/>
              <a:pPr eaLnBrk="1" hangingPunct="1"/>
              <a:t>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543083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174260DE-C133-4F94-8F7B-26749892A5C0}" type="slidenum">
              <a:rPr lang="en-US" altLang="zh-CN" sz="1200"/>
              <a:pPr eaLnBrk="1" hangingPunct="1"/>
              <a:t>65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1007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816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369628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10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17454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18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51020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38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297993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45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42189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55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5760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69770" indent="-296066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8426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57967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131672" indent="-236852" eaLnBrk="0" hangingPunct="0"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60537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307908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552787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4026492" indent="-236852" eaLnBrk="0" fontAlgn="base" hangingPunct="0">
              <a:spcBef>
                <a:spcPct val="0"/>
              </a:spcBef>
              <a:spcAft>
                <a:spcPct val="0"/>
              </a:spcAft>
              <a:defRPr kumimoji="1" sz="25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/>
              <a:pPr eaLnBrk="1" hangingPunct="1"/>
              <a:t>64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35103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63E97CD-29E6-4025-8BC8-D6133B63D5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2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BA638-65EC-4806-9C78-AFEC10913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8D85-48B6-4AFD-A288-666117199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760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CFC5-7FD8-49A5-BC14-6A12B5DF6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A0D4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3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DF8BD-65F9-48C4-ABE9-2AD80F98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7B968-F9E1-4F99-A37F-C4C443537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5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22A96-5426-4C7C-942C-CE6139344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0F5B6-672A-4501-8AC2-B4A1B39B5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89EBD-6AF7-44A6-A834-9F066DF5B9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3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FF83-66BB-458C-9D59-09AE05735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6A30-9FD2-4429-832C-04911250CD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AB14573C-0731-4BCE-AF7E-858AF394A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5.png"/><Relationship Id="rId5" Type="http://schemas.openxmlformats.org/officeDocument/2006/relationships/image" Target="../media/image290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Relationship Id="rId9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5.png"/><Relationship Id="rId9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1700808"/>
            <a:ext cx="8928992" cy="2808312"/>
          </a:xfrm>
          <a:noFill/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3600" dirty="0" smtClean="0"/>
              <a:t>Chapter 8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/>
              <a:t> </a:t>
            </a:r>
            <a:r>
              <a:rPr lang="en-US" altLang="zh-CN" sz="3600" b="1" dirty="0" smtClean="0"/>
              <a:t>Design at the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R</a:t>
            </a:r>
            <a:r>
              <a:rPr lang="en-US" altLang="zh-CN" sz="3600" b="1" dirty="0" smtClean="0"/>
              <a:t>egister </a:t>
            </a:r>
            <a:r>
              <a:rPr lang="en-US" altLang="zh-CN" sz="3600" b="1" dirty="0">
                <a:solidFill>
                  <a:srgbClr val="FF0000"/>
                </a:solidFill>
              </a:rPr>
              <a:t>T</a:t>
            </a:r>
            <a:r>
              <a:rPr lang="en-US" altLang="zh-CN" sz="3600" b="1" dirty="0"/>
              <a:t>ransfer </a:t>
            </a:r>
            <a:r>
              <a:rPr lang="en-US" altLang="zh-CN" sz="3600" b="1" dirty="0">
                <a:solidFill>
                  <a:srgbClr val="FF0000"/>
                </a:solidFill>
              </a:rPr>
              <a:t>L</a:t>
            </a:r>
            <a:r>
              <a:rPr lang="en-US" altLang="zh-CN" sz="3600" b="1" dirty="0"/>
              <a:t>evel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b="1" dirty="0" smtClean="0"/>
              <a:t>寄存器传输级 设计</a:t>
            </a:r>
            <a:endParaRPr lang="en-US" altLang="zh-CN" b="1" dirty="0" smtClean="0"/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6136" y="6198478"/>
            <a:ext cx="3240360" cy="587949"/>
          </a:xfrm>
          <a:noFill/>
        </p:spPr>
        <p:txBody>
          <a:bodyPr/>
          <a:lstStyle/>
          <a:p>
            <a:pPr algn="r" eaLnBrk="1" hangingPunct="1"/>
            <a:r>
              <a:rPr lang="en-US" altLang="zh-CN" sz="2400" dirty="0" smtClean="0">
                <a:solidFill>
                  <a:srgbClr val="0070C0"/>
                </a:solidFill>
              </a:rPr>
              <a:t>xgsun@fudan.edu.cn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458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1619672" y="91310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b="1" spc="600" dirty="0"/>
              <a:t>数字逻辑</a:t>
            </a:r>
            <a:r>
              <a:rPr lang="zh-CN" altLang="en-US" sz="1800" b="1" spc="600" dirty="0"/>
              <a:t> </a:t>
            </a:r>
            <a:r>
              <a:rPr lang="zh-CN" altLang="en-US" sz="24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24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b="1" dirty="0"/>
              <a:t>Digital Logic </a:t>
            </a:r>
            <a:r>
              <a:rPr lang="en-US" altLang="zh-CN" sz="2400" dirty="0"/>
              <a:t>&amp;</a:t>
            </a:r>
            <a:r>
              <a:rPr lang="en-US" altLang="zh-CN" b="1" dirty="0"/>
              <a:t> Component Design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4581128"/>
            <a:ext cx="81195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en-US" altLang="zh-CN" sz="2800" b="1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 algn="ctr"/>
            <a:r>
              <a:rPr lang="zh-CN" altLang="en-US" sz="2800" b="1" spc="6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模块化设计方法</a:t>
            </a:r>
            <a:endParaRPr lang="zh-CN" altLang="en-US" sz="2800" b="1" spc="6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Picture 2" descr="C:\Users\Sam2013\Desktop\孙晓光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43273"/>
            <a:ext cx="1512168" cy="43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92832"/>
            <a:ext cx="8928992" cy="5388496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RTL in HDL	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的寄存器传输级描述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 smtClean="0"/>
              <a:t>8.4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2400" b="1" dirty="0" smtClean="0"/>
              <a:t>lgorithmic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2400" b="1" dirty="0" smtClean="0"/>
              <a:t>tate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</a:t>
            </a:r>
            <a:r>
              <a:rPr lang="en-US" altLang="zh-CN" sz="2400" b="1" dirty="0" smtClean="0"/>
              <a:t>achines 	</a:t>
            </a:r>
            <a:r>
              <a:rPr lang="zh-CN" altLang="en-US" sz="2400" b="1" dirty="0" smtClean="0"/>
              <a:t>算法状态机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8.5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8.6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 of Design Example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8.7 Sequential Binary 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时序二进制乘法器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8.8 Control Logic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控制逻辑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8.10 Design with Multiplexers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用数据选择器进行设计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892" y="4121784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18892" y="3164195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18892" y="5631631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5337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存储在数字系统中的信息：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数据</a:t>
            </a:r>
            <a:r>
              <a:rPr lang="zh-CN" altLang="en-US" sz="2800" dirty="0" smtClean="0"/>
              <a:t>、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控制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vl="1"/>
            <a:r>
              <a:rPr lang="zh-CN" altLang="en-US" sz="2400" b="1" dirty="0" smtClean="0"/>
              <a:t>数据</a:t>
            </a:r>
            <a:r>
              <a:rPr lang="zh-CN" altLang="en-US" sz="2400" dirty="0" smtClean="0"/>
              <a:t>：离散信息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二进制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，进行算术、逻辑、移位等处理。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200" spc="-150" dirty="0" smtClean="0">
                <a:latin typeface="楷体" pitchFamily="49" charset="-122"/>
                <a:ea typeface="楷体" pitchFamily="49" charset="-122"/>
              </a:rPr>
              <a:t>数字部件</a:t>
            </a:r>
            <a:r>
              <a:rPr lang="en-US" altLang="zh-CN" sz="2200" spc="-150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2200" spc="-150" dirty="0" smtClean="0">
                <a:latin typeface="楷体" pitchFamily="49" charset="-122"/>
                <a:ea typeface="楷体" pitchFamily="49" charset="-122"/>
              </a:rPr>
              <a:t>累加器、译码器、数据选择器、计数器、移位寄存器</a:t>
            </a:r>
            <a:r>
              <a:rPr lang="en-US" altLang="zh-CN" sz="2200" spc="-150" dirty="0" smtClean="0">
                <a:latin typeface="楷体" pitchFamily="49" charset="-122"/>
                <a:ea typeface="楷体" pitchFamily="49" charset="-122"/>
              </a:rPr>
              <a:t>...)</a:t>
            </a:r>
          </a:p>
          <a:p>
            <a:pPr lvl="1"/>
            <a:r>
              <a:rPr lang="zh-CN" altLang="en-US" sz="2400" b="1" dirty="0" smtClean="0">
                <a:latin typeface="+mn-ea"/>
              </a:rPr>
              <a:t>控制</a:t>
            </a:r>
            <a:r>
              <a:rPr lang="zh-CN" altLang="en-US" sz="2400" dirty="0" smtClean="0">
                <a:latin typeface="+mn-ea"/>
              </a:rPr>
              <a:t>信息：对数据进行操作的命令信号。</a:t>
            </a:r>
            <a:endParaRPr lang="zh-CN" altLang="en-US" sz="2400" dirty="0">
              <a:latin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数字系统的逻辑设计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174" y="2744352"/>
            <a:ext cx="6960322" cy="399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5928933"/>
            <a:ext cx="4772460" cy="850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200" b="1" dirty="0" smtClean="0">
                <a:latin typeface="楷体" pitchFamily="49" charset="-122"/>
                <a:ea typeface="楷体" pitchFamily="49" charset="-122"/>
              </a:rPr>
              <a:t>数据路径单元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：执行数据处理操作</a:t>
            </a:r>
            <a:endParaRPr lang="en-US" altLang="zh-CN" sz="2200" dirty="0" smtClean="0"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200" b="1" dirty="0" smtClean="0">
                <a:latin typeface="楷体" pitchFamily="49" charset="-122"/>
                <a:ea typeface="楷体" pitchFamily="49" charset="-122"/>
              </a:rPr>
              <a:t>控制单元</a:t>
            </a:r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：控制不同指令执行顺序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494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52736"/>
            <a:ext cx="9036496" cy="5688632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ASM</a:t>
            </a:r>
            <a:r>
              <a:rPr lang="zh-CN" altLang="en-US" sz="2800" dirty="0" smtClean="0"/>
              <a:t>：有限状态机</a:t>
            </a:r>
            <a:r>
              <a:rPr lang="zh-CN" altLang="en-US" sz="2800" dirty="0"/>
              <a:t>，主要用于</a:t>
            </a:r>
            <a:r>
              <a:rPr lang="zh-CN" altLang="en-US" sz="2800" b="1" dirty="0"/>
              <a:t>同步系统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dirty="0" smtClean="0"/>
              <a:t>       </a:t>
            </a:r>
            <a:r>
              <a:rPr lang="zh-CN" altLang="en-US" sz="2800" dirty="0" smtClean="0"/>
              <a:t>可</a:t>
            </a:r>
            <a:r>
              <a:rPr lang="zh-CN" altLang="en-US" sz="2800" dirty="0"/>
              <a:t>较</a:t>
            </a:r>
            <a:r>
              <a:rPr lang="zh-CN" altLang="en-US" sz="2800" dirty="0" smtClean="0"/>
              <a:t>准确</a:t>
            </a:r>
            <a:r>
              <a:rPr lang="zh-CN" altLang="en-US" sz="2800" dirty="0"/>
              <a:t>地描述控制器的功能和状态变化</a:t>
            </a:r>
            <a:r>
              <a:rPr lang="zh-CN" altLang="en-US" sz="2800" dirty="0" smtClean="0"/>
              <a:t>条件。</a:t>
            </a:r>
            <a:endParaRPr lang="zh-CN" altLang="en-US" sz="2800" dirty="0"/>
          </a:p>
          <a:p>
            <a:r>
              <a:rPr lang="zh-CN" altLang="en-US" sz="2800" b="1" dirty="0" smtClean="0"/>
              <a:t>特点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可</a:t>
            </a:r>
            <a:r>
              <a:rPr lang="zh-CN" altLang="en-US" sz="2400" dirty="0"/>
              <a:t>描述控制器的控制状态及其</a:t>
            </a:r>
            <a:r>
              <a:rPr lang="zh-CN" altLang="en-US" sz="2400" dirty="0" smtClean="0"/>
              <a:t>转换</a:t>
            </a:r>
            <a:r>
              <a:rPr lang="zh-CN" altLang="en-US" sz="2400" dirty="0"/>
              <a:t>关系</a:t>
            </a:r>
          </a:p>
          <a:p>
            <a:pPr lvl="1"/>
            <a:r>
              <a:rPr lang="zh-CN" altLang="en-US" sz="2400" dirty="0" smtClean="0"/>
              <a:t>可</a:t>
            </a:r>
            <a:r>
              <a:rPr lang="zh-CN" altLang="en-US" sz="2400" dirty="0"/>
              <a:t>精确地表示状态转换的时间</a:t>
            </a:r>
            <a:r>
              <a:rPr lang="zh-CN" altLang="en-US" sz="2400" dirty="0" smtClean="0"/>
              <a:t>关系</a:t>
            </a:r>
            <a:endParaRPr lang="zh-CN" altLang="en-US" sz="2400" dirty="0"/>
          </a:p>
          <a:p>
            <a:r>
              <a:rPr lang="zh-CN" altLang="en-US" sz="2800" b="1" dirty="0" smtClean="0"/>
              <a:t>流程图</a:t>
            </a:r>
            <a:r>
              <a:rPr lang="zh-CN" altLang="en-US" sz="2800" dirty="0" smtClean="0"/>
              <a:t>：便捷地表示出步骤、算法的判决路径</a:t>
            </a:r>
            <a:endParaRPr lang="en-US" altLang="zh-CN" sz="2800" dirty="0" smtClean="0"/>
          </a:p>
          <a:p>
            <a:pPr lvl="1"/>
            <a:r>
              <a:rPr lang="zh-CN" altLang="en-US" sz="2400" b="1" dirty="0" smtClean="0"/>
              <a:t>传统流程图</a:t>
            </a:r>
            <a:r>
              <a:rPr lang="zh-CN" altLang="en-US" sz="2400" dirty="0" smtClean="0"/>
              <a:t>：以顺序方式描述步骤和算法判决路径，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</a:t>
            </a:r>
            <a:r>
              <a:rPr lang="zh-CN" altLang="en-US" sz="2400" u="sng" dirty="0" smtClean="0"/>
              <a:t>没有时序关系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400" b="1" dirty="0" smtClean="0"/>
              <a:t>ASM</a:t>
            </a:r>
            <a:r>
              <a:rPr lang="zh-CN" altLang="en-US" sz="2400" b="1" dirty="0" smtClean="0"/>
              <a:t>流程图</a:t>
            </a:r>
            <a:r>
              <a:rPr lang="zh-CN" altLang="en-US" sz="2400" dirty="0" smtClean="0"/>
              <a:t>：描述顺序事件，以及时序控制电路的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 </a:t>
            </a:r>
            <a:r>
              <a:rPr lang="zh-CN" altLang="en-US" sz="2400" dirty="0" smtClean="0"/>
              <a:t>状态与状态转换的</a:t>
            </a:r>
            <a:r>
              <a:rPr lang="zh-CN" altLang="en-US" sz="2400" u="sng" dirty="0" smtClean="0"/>
              <a:t>时序关系</a:t>
            </a:r>
            <a:r>
              <a:rPr lang="zh-CN" altLang="en-US" sz="2400" dirty="0" smtClean="0"/>
              <a:t>。 </a:t>
            </a:r>
            <a:endParaRPr lang="zh-CN" altLang="en-US" sz="2400" dirty="0"/>
          </a:p>
          <a:p>
            <a:r>
              <a:rPr lang="en-US" altLang="zh-CN" sz="2800" dirty="0" smtClean="0"/>
              <a:t>ASM</a:t>
            </a:r>
            <a:r>
              <a:rPr lang="zh-CN" altLang="en-US" sz="2800" dirty="0" smtClean="0"/>
              <a:t>流程图组成：</a:t>
            </a:r>
            <a:r>
              <a:rPr lang="zh-CN" altLang="en-US" sz="2400" b="1" dirty="0" smtClean="0"/>
              <a:t>状态框</a:t>
            </a:r>
            <a:r>
              <a:rPr lang="zh-CN" altLang="en-US" sz="2400" dirty="0" smtClean="0"/>
              <a:t>、</a:t>
            </a:r>
            <a:r>
              <a:rPr lang="zh-CN" altLang="en-US" sz="2400" b="1" dirty="0" smtClean="0"/>
              <a:t>判决框</a:t>
            </a:r>
            <a:r>
              <a:rPr lang="zh-CN" altLang="en-US" sz="2400" dirty="0" smtClean="0"/>
              <a:t>、</a:t>
            </a:r>
            <a:r>
              <a:rPr lang="zh-CN" altLang="en-US" sz="2400" b="1" dirty="0" smtClean="0"/>
              <a:t>条件框</a:t>
            </a:r>
            <a:endParaRPr lang="zh-CN" altLang="en-US" sz="2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</a:rPr>
              <a:t>硬件</a:t>
            </a:r>
            <a:r>
              <a:rPr lang="zh-CN" altLang="en-US" sz="3600" b="1" dirty="0" smtClean="0"/>
              <a:t>算法状态机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2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3200" dirty="0" smtClean="0"/>
              <a:t>lgorithmic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S</a:t>
            </a:r>
            <a:r>
              <a:rPr lang="en-US" altLang="zh-CN" sz="3200" dirty="0" smtClean="0"/>
              <a:t>tate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M</a:t>
            </a:r>
            <a:r>
              <a:rPr lang="en-US" altLang="zh-CN" sz="3200" dirty="0" smtClean="0"/>
              <a:t>achine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6103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71047"/>
            <a:ext cx="4067944" cy="1560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539488"/>
          </a:xfrm>
        </p:spPr>
        <p:txBody>
          <a:bodyPr/>
          <a:lstStyle/>
          <a:p>
            <a:r>
              <a:rPr lang="zh-CN" altLang="en-US" sz="2800" b="1" dirty="0" smtClean="0"/>
              <a:t>状态框</a:t>
            </a:r>
            <a:r>
              <a:rPr lang="zh-CN" altLang="en-US" sz="2800" dirty="0" smtClean="0"/>
              <a:t>：</a:t>
            </a:r>
            <a:r>
              <a:rPr lang="zh-CN" altLang="en-US" sz="2400" dirty="0" smtClean="0"/>
              <a:t>状态、状态名称、寄存器操作、控制输出信号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ASM</a:t>
            </a:r>
            <a:r>
              <a:rPr lang="zh-CN" altLang="en-US" dirty="0"/>
              <a:t>流程图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47853" y="2959968"/>
            <a:ext cx="9036496" cy="1981200"/>
            <a:chOff x="47853" y="2959968"/>
            <a:chExt cx="9036496" cy="1981200"/>
          </a:xfrm>
        </p:grpSpPr>
        <p:pic>
          <p:nvPicPr>
            <p:cNvPr id="4608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959968"/>
              <a:ext cx="2352675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内容占位符 1"/>
            <p:cNvSpPr txBox="1">
              <a:spLocks/>
            </p:cNvSpPr>
            <p:nvPr/>
          </p:nvSpPr>
          <p:spPr bwMode="auto">
            <a:xfrm>
              <a:off x="47853" y="3009309"/>
              <a:ext cx="9036496" cy="539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sz="2800" b="1" dirty="0" smtClean="0"/>
                <a:t>判决框</a:t>
              </a:r>
              <a:r>
                <a:rPr lang="zh-CN" altLang="en-US" sz="2800" dirty="0" smtClean="0"/>
                <a:t>：</a:t>
              </a:r>
              <a:r>
                <a:rPr lang="zh-CN" altLang="en-US" sz="2400" dirty="0" smtClean="0"/>
                <a:t>输入信号对控制子系统的作用</a:t>
              </a:r>
              <a:r>
                <a:rPr lang="en-US" altLang="zh-CN" sz="2400" dirty="0" smtClean="0"/>
                <a:t>.</a:t>
              </a:r>
              <a:endParaRPr lang="zh-CN" altLang="en-US" sz="28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7504" y="3651076"/>
            <a:ext cx="8568952" cy="3162300"/>
            <a:chOff x="107504" y="3651076"/>
            <a:chExt cx="8568952" cy="3162300"/>
          </a:xfrm>
        </p:grpSpPr>
        <p:sp>
          <p:nvSpPr>
            <p:cNvPr id="8" name="内容占位符 1"/>
            <p:cNvSpPr txBox="1">
              <a:spLocks/>
            </p:cNvSpPr>
            <p:nvPr/>
          </p:nvSpPr>
          <p:spPr bwMode="auto">
            <a:xfrm>
              <a:off x="3430095" y="5265776"/>
              <a:ext cx="5246361" cy="1403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tabLst>
                  <a:tab pos="1792288" algn="l"/>
                </a:tabLst>
              </a:pPr>
              <a:r>
                <a:rPr lang="zh-CN" altLang="en-US" sz="2800" b="1" dirty="0" smtClean="0">
                  <a:solidFill>
                    <a:srgbClr val="FF0000"/>
                  </a:solidFill>
                </a:rPr>
                <a:t>条件框</a:t>
              </a:r>
              <a:r>
                <a:rPr lang="zh-CN" altLang="en-US" sz="2800" dirty="0" smtClean="0"/>
                <a:t>：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寄存器操作</a:t>
              </a:r>
              <a:r>
                <a:rPr lang="zh-CN" altLang="en-US" sz="2400" dirty="0" smtClean="0"/>
                <a:t>或输出</a:t>
              </a:r>
              <a:r>
                <a:rPr lang="en-US" altLang="zh-CN" sz="2400" dirty="0" smtClean="0"/>
                <a:t/>
              </a:r>
              <a:br>
                <a:rPr lang="en-US" altLang="zh-CN" sz="2400" dirty="0" smtClean="0"/>
              </a:br>
              <a:r>
                <a:rPr lang="en-US" altLang="zh-CN" sz="2400" dirty="0" smtClean="0"/>
                <a:t>	(</a:t>
              </a:r>
              <a:r>
                <a:rPr lang="zh-CN" altLang="en-US" sz="2400" dirty="0" smtClean="0"/>
                <a:t>判决框之后</a:t>
              </a:r>
              <a:r>
                <a:rPr lang="en-US" altLang="zh-CN" sz="2400" dirty="0" smtClean="0"/>
                <a:t>) </a:t>
              </a:r>
              <a:br>
                <a:rPr lang="en-US" altLang="zh-CN" sz="2400" dirty="0" smtClean="0"/>
              </a:br>
              <a:r>
                <a:rPr lang="en-US" altLang="zh-CN" sz="2400" dirty="0" smtClean="0"/>
                <a:t>	</a:t>
              </a:r>
              <a:r>
                <a:rPr lang="en-US" altLang="zh-CN" sz="2400" dirty="0" smtClean="0">
                  <a:latin typeface="楷体" pitchFamily="49" charset="-122"/>
                  <a:ea typeface="楷体" pitchFamily="49" charset="-122"/>
                </a:rPr>
                <a:t>ASM</a:t>
              </a:r>
              <a:r>
                <a:rPr lang="zh-CN" altLang="en-US" sz="2400" dirty="0">
                  <a:latin typeface="楷体" pitchFamily="49" charset="-122"/>
                  <a:ea typeface="楷体" pitchFamily="49" charset="-122"/>
                </a:rPr>
                <a:t>流程图</a:t>
              </a:r>
              <a:r>
                <a:rPr lang="zh-CN" altLang="en-US" sz="2400" dirty="0" smtClean="0">
                  <a:latin typeface="楷体" pitchFamily="49" charset="-122"/>
                  <a:ea typeface="楷体" pitchFamily="49" charset="-122"/>
                </a:rPr>
                <a:t>特有</a:t>
              </a:r>
              <a:r>
                <a:rPr lang="en-US" altLang="zh-CN" sz="2400" dirty="0" smtClean="0">
                  <a:latin typeface="楷体" pitchFamily="49" charset="-122"/>
                  <a:ea typeface="楷体" pitchFamily="49" charset="-122"/>
                </a:rPr>
                <a:t>(</a:t>
              </a:r>
              <a:r>
                <a:rPr lang="zh-CN" altLang="en-US" sz="2400" dirty="0" smtClean="0">
                  <a:latin typeface="楷体" pitchFamily="49" charset="-122"/>
                  <a:ea typeface="楷体" pitchFamily="49" charset="-122"/>
                </a:rPr>
                <a:t>圆角</a:t>
              </a:r>
              <a:r>
                <a:rPr lang="en-US" altLang="zh-CN" sz="2400" dirty="0" smtClean="0">
                  <a:latin typeface="楷体" pitchFamily="49" charset="-122"/>
                  <a:ea typeface="楷体" pitchFamily="49" charset="-122"/>
                </a:rPr>
                <a:t>)</a:t>
              </a:r>
              <a:endParaRPr lang="zh-CN" altLang="en-US" sz="2800" dirty="0">
                <a:latin typeface="楷体" pitchFamily="49" charset="-122"/>
                <a:ea typeface="楷体" pitchFamily="49" charset="-122"/>
              </a:endParaRPr>
            </a:p>
          </p:txBody>
        </p:sp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651076"/>
              <a:ext cx="3038475" cy="3162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" name="直接箭头连接符 6"/>
          <p:cNvCxnSpPr/>
          <p:nvPr/>
        </p:nvCxnSpPr>
        <p:spPr bwMode="auto">
          <a:xfrm>
            <a:off x="2213484" y="1471047"/>
            <a:ext cx="1638436" cy="1577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 flipH="1">
            <a:off x="3275856" y="1471047"/>
            <a:ext cx="154239" cy="3017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3851920" y="1471047"/>
            <a:ext cx="1296144" cy="589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flipH="1">
            <a:off x="4067944" y="1471047"/>
            <a:ext cx="2952328" cy="78042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9" name="直接箭头连接符 8"/>
          <p:cNvCxnSpPr/>
          <p:nvPr/>
        </p:nvCxnSpPr>
        <p:spPr bwMode="auto">
          <a:xfrm flipH="1">
            <a:off x="3145979" y="5661248"/>
            <a:ext cx="417909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386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ASM</a:t>
            </a:r>
            <a:r>
              <a:rPr lang="zh-CN" altLang="en-US" dirty="0" smtClean="0"/>
              <a:t>流程图 </a:t>
            </a:r>
            <a:r>
              <a:rPr lang="zh-CN" altLang="en-US" b="1" dirty="0" smtClean="0"/>
              <a:t>示例</a:t>
            </a:r>
            <a:endParaRPr lang="zh-CN" altLang="en-US" b="1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63714"/>
            <a:ext cx="2600325" cy="5894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77049"/>
            <a:ext cx="2573655" cy="588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4243" y="1412776"/>
            <a:ext cx="553998" cy="24968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pc="300" dirty="0"/>
              <a:t>仅描述</a:t>
            </a:r>
            <a:r>
              <a:rPr lang="zh-CN" altLang="en-US" b="1" spc="300" dirty="0" smtClean="0"/>
              <a:t>控制电路</a:t>
            </a:r>
            <a:endParaRPr lang="zh-CN" altLang="en-US" b="1" spc="300" dirty="0"/>
          </a:p>
        </p:txBody>
      </p:sp>
      <p:sp>
        <p:nvSpPr>
          <p:cNvPr id="10" name="TextBox 9"/>
          <p:cNvSpPr txBox="1"/>
          <p:nvPr/>
        </p:nvSpPr>
        <p:spPr>
          <a:xfrm>
            <a:off x="4716016" y="1267718"/>
            <a:ext cx="553998" cy="52475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pc="300" dirty="0" smtClean="0"/>
              <a:t>既描述</a:t>
            </a:r>
            <a:r>
              <a:rPr lang="zh-CN" altLang="en-US" b="1" spc="300" dirty="0" smtClean="0"/>
              <a:t>控制电路</a:t>
            </a:r>
            <a:r>
              <a:rPr lang="zh-CN" altLang="en-US" spc="300" dirty="0" smtClean="0"/>
              <a:t>，又描述</a:t>
            </a:r>
            <a:r>
              <a:rPr lang="zh-CN" altLang="en-US" b="1" spc="300" dirty="0" smtClean="0"/>
              <a:t>数据路径</a:t>
            </a:r>
            <a:endParaRPr lang="zh-CN" altLang="en-US" b="1" spc="300" dirty="0"/>
          </a:p>
        </p:txBody>
      </p:sp>
      <p:sp>
        <p:nvSpPr>
          <p:cNvPr id="8" name="TextBox 7"/>
          <p:cNvSpPr txBox="1"/>
          <p:nvPr/>
        </p:nvSpPr>
        <p:spPr>
          <a:xfrm>
            <a:off x="5220072" y="4797152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 smtClean="0"/>
              <a:t>寄存器操作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7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035"/>
            <a:ext cx="3688788" cy="131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041575"/>
            <a:ext cx="4159568" cy="3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074533"/>
            <a:ext cx="4138613" cy="3761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7"/>
            <a:ext cx="9036496" cy="2232249"/>
          </a:xfrm>
        </p:spPr>
        <p:txBody>
          <a:bodyPr/>
          <a:lstStyle/>
          <a:p>
            <a:r>
              <a:rPr lang="en-US" altLang="zh-CN" sz="2400" dirty="0" smtClean="0"/>
              <a:t>ASM</a:t>
            </a:r>
            <a:r>
              <a:rPr lang="zh-CN" altLang="en-US" sz="2400" dirty="0" smtClean="0"/>
              <a:t>流程图由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个或多个</a:t>
            </a:r>
            <a:r>
              <a:rPr lang="en-US" altLang="zh-CN" sz="2400" dirty="0" smtClean="0"/>
              <a:t>ASM</a:t>
            </a:r>
            <a:r>
              <a:rPr lang="zh-CN" altLang="en-US" sz="2400" dirty="0" smtClean="0"/>
              <a:t>块组成。</a:t>
            </a:r>
            <a:endParaRPr lang="en-US" altLang="zh-CN" sz="2400" dirty="0" smtClean="0"/>
          </a:p>
          <a:p>
            <a:pPr>
              <a:tabLst>
                <a:tab pos="1519238" algn="l"/>
              </a:tabLst>
            </a:pPr>
            <a:r>
              <a:rPr lang="en-US" altLang="zh-CN" sz="2400" b="1" dirty="0" smtClean="0"/>
              <a:t>ASM</a:t>
            </a:r>
            <a:r>
              <a:rPr lang="zh-CN" altLang="en-US" sz="2400" b="1" dirty="0" smtClean="0"/>
              <a:t>块</a:t>
            </a:r>
            <a:r>
              <a:rPr lang="zh-CN" altLang="en-US" sz="2400" dirty="0" smtClean="0"/>
              <a:t>：包含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个</a:t>
            </a:r>
            <a:r>
              <a:rPr lang="zh-CN" altLang="en-US" sz="2400" b="1" dirty="0" smtClean="0"/>
              <a:t>状态框</a:t>
            </a:r>
            <a:r>
              <a:rPr lang="zh-CN" altLang="en-US" sz="2400" dirty="0" smtClean="0"/>
              <a:t>，连接到该状态框输出上的所有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	</a:t>
            </a:r>
            <a:r>
              <a:rPr lang="zh-CN" altLang="en-US" sz="2400" dirty="0" smtClean="0"/>
              <a:t>判决框和条件框。</a:t>
            </a:r>
            <a:endParaRPr lang="en-US" altLang="zh-CN" sz="2400" dirty="0" smtClean="0"/>
          </a:p>
          <a:p>
            <a:pPr>
              <a:tabLst>
                <a:tab pos="1519238" algn="l"/>
              </a:tabLst>
            </a:pPr>
            <a:r>
              <a:rPr lang="zh-CN" altLang="en-US" sz="2400" dirty="0" smtClean="0"/>
              <a:t>每个</a:t>
            </a:r>
            <a:r>
              <a:rPr lang="en-US" altLang="zh-CN" sz="2400" dirty="0" smtClean="0"/>
              <a:t>ASM</a:t>
            </a:r>
            <a:r>
              <a:rPr lang="zh-CN" altLang="en-US" sz="2400" dirty="0" smtClean="0"/>
              <a:t>块描述了一个时钟周期内的系统状态。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即，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框内的操作被同一个时钟沿所触发</a:t>
            </a:r>
            <a:r>
              <a:rPr lang="zh-CN" altLang="en-US" sz="2400" dirty="0" smtClean="0"/>
              <a:t>！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71600" y="72800"/>
            <a:ext cx="8064896" cy="835920"/>
          </a:xfrm>
        </p:spPr>
        <p:txBody>
          <a:bodyPr/>
          <a:lstStyle/>
          <a:p>
            <a:pPr algn="l"/>
            <a:r>
              <a:rPr lang="en-US" altLang="zh-CN" dirty="0" smtClean="0"/>
              <a:t>ASM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8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1691616"/>
          </a:xfrm>
        </p:spPr>
        <p:txBody>
          <a:bodyPr/>
          <a:lstStyle/>
          <a:p>
            <a:r>
              <a:rPr lang="zh-CN" altLang="en-US" sz="2800" dirty="0" smtClean="0"/>
              <a:t>二者很相似</a:t>
            </a:r>
            <a:endParaRPr lang="en-US" altLang="zh-CN" sz="2800" dirty="0" smtClean="0"/>
          </a:p>
          <a:p>
            <a:r>
              <a:rPr lang="en-US" altLang="zh-CN" sz="2800" dirty="0" smtClean="0"/>
              <a:t>ASM</a:t>
            </a:r>
            <a:r>
              <a:rPr lang="zh-CN" altLang="en-US" sz="2800" dirty="0" smtClean="0"/>
              <a:t>流程图 </a:t>
            </a:r>
            <a:r>
              <a:rPr lang="zh-CN" altLang="en-US" sz="2800" dirty="0" smtClean="0">
                <a:latin typeface="Cambria Math"/>
              </a:rPr>
              <a:t>⇒ 状态图</a:t>
            </a:r>
            <a:endParaRPr lang="en-US" altLang="zh-CN" sz="2800" dirty="0" smtClean="0">
              <a:latin typeface="Cambria Math"/>
            </a:endParaRPr>
          </a:p>
          <a:p>
            <a:r>
              <a:rPr lang="zh-CN" altLang="en-US" sz="2800" dirty="0" smtClean="0">
                <a:latin typeface="Cambria Math"/>
              </a:rPr>
              <a:t>状态图中包含的信息要少，</a:t>
            </a:r>
            <a:r>
              <a:rPr lang="zh-CN" altLang="en-US" sz="2400" dirty="0" smtClean="0">
                <a:latin typeface="Cambria Math"/>
              </a:rPr>
              <a:t>只有状态信息，</a:t>
            </a:r>
            <a:r>
              <a:rPr lang="zh-CN" altLang="en-US" sz="2400" b="1" dirty="0" smtClean="0">
                <a:solidFill>
                  <a:srgbClr val="FF0000"/>
                </a:solidFill>
                <a:latin typeface="Cambria Math"/>
              </a:rPr>
              <a:t>无数据信息</a:t>
            </a:r>
            <a:r>
              <a:rPr lang="zh-CN" altLang="en-US" sz="2400" dirty="0" smtClean="0">
                <a:latin typeface="Cambria Math"/>
              </a:rPr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ASM</a:t>
            </a:r>
            <a:r>
              <a:rPr lang="zh-CN" altLang="en-US" b="1" dirty="0" smtClean="0"/>
              <a:t>流程图 </a:t>
            </a:r>
            <a:r>
              <a:rPr lang="en-US" altLang="zh-CN" dirty="0" err="1" smtClean="0"/>
              <a:t>v.s</a:t>
            </a:r>
            <a:r>
              <a:rPr lang="en-US" altLang="zh-CN" dirty="0" smtClean="0"/>
              <a:t>. </a:t>
            </a:r>
            <a:r>
              <a:rPr lang="zh-CN" altLang="en-US" b="1" dirty="0" smtClean="0"/>
              <a:t>状态图</a:t>
            </a:r>
            <a:endParaRPr lang="zh-CN" altLang="en-US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08920"/>
            <a:ext cx="4159568" cy="379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16387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9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800" b="1" dirty="0" smtClean="0"/>
              <a:t>ASMD</a:t>
            </a:r>
            <a:r>
              <a:rPr lang="zh-CN" altLang="en-US" sz="2800" b="1" dirty="0" smtClean="0"/>
              <a:t>流程图</a:t>
            </a:r>
            <a:r>
              <a:rPr lang="zh-CN" altLang="en-US" sz="2800" dirty="0"/>
              <a:t>：</a:t>
            </a:r>
            <a:r>
              <a:rPr lang="zh-CN" altLang="en-US" sz="2800" dirty="0" smtClean="0"/>
              <a:t>用来显示</a:t>
            </a:r>
            <a:r>
              <a:rPr lang="en-US" altLang="zh-CN" sz="2800" dirty="0" smtClean="0"/>
              <a:t>ASM</a:t>
            </a:r>
            <a:r>
              <a:rPr lang="zh-CN" altLang="en-US" sz="2800" dirty="0" smtClean="0"/>
              <a:t>流程图中的信息，并为给定的数据路径单元提供一种有效控制的逻辑设计工具</a:t>
            </a:r>
            <a:r>
              <a:rPr lang="en-US" altLang="zh-CN" sz="2800" dirty="0" smtClean="0"/>
              <a:t>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/>
              <a:t>ASMD</a:t>
            </a:r>
            <a:r>
              <a:rPr lang="zh-CN" altLang="en-US" sz="2400" dirty="0" smtClean="0"/>
              <a:t>流程图不在状态框中列出寄存器操作；</a:t>
            </a:r>
            <a:endParaRPr lang="en-US" altLang="zh-CN" sz="24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/>
              <a:t>ASMD</a:t>
            </a:r>
            <a:r>
              <a:rPr lang="zh-CN" altLang="en-US" sz="2400" dirty="0" smtClean="0"/>
              <a:t>流程图的连线边标注寄存器操作，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</a:t>
            </a:r>
            <a:r>
              <a:rPr lang="zh-CN" altLang="en-US" sz="2400" dirty="0" smtClean="0"/>
              <a:t>这些操作与状态转换同步；</a:t>
            </a:r>
            <a:endParaRPr lang="en-US" altLang="zh-CN" sz="2400" dirty="0" smtClean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sz="2400" dirty="0" smtClean="0"/>
              <a:t>ASMD</a:t>
            </a:r>
            <a:r>
              <a:rPr lang="zh-CN" altLang="en-US" sz="2400" dirty="0" smtClean="0"/>
              <a:t>流程图包含确定信号的条件框，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</a:t>
            </a:r>
            <a:r>
              <a:rPr lang="zh-CN" altLang="en-US" sz="2400" dirty="0" smtClean="0"/>
              <a:t>控制那些标注在连线边的寄存器操作。</a:t>
            </a:r>
            <a:endParaRPr lang="en-US" altLang="zh-CN" sz="24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/>
              <a:t>创建步骤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/>
              <a:t>画</a:t>
            </a:r>
            <a:r>
              <a:rPr lang="zh-CN" altLang="en-US" sz="2400" dirty="0" smtClean="0"/>
              <a:t>出只表明</a:t>
            </a:r>
            <a:r>
              <a:rPr lang="zh-CN" altLang="en-US" sz="2400" b="1" dirty="0" smtClean="0"/>
              <a:t>控制电路</a:t>
            </a:r>
            <a:r>
              <a:rPr lang="zh-CN" altLang="en-US" sz="2400" dirty="0" smtClean="0"/>
              <a:t>输入如何决定状态转换的</a:t>
            </a:r>
            <a:r>
              <a:rPr lang="en-US" altLang="zh-CN" sz="2400" dirty="0" smtClean="0"/>
              <a:t>ASM</a:t>
            </a:r>
            <a:r>
              <a:rPr lang="zh-CN" altLang="en-US" sz="2400" dirty="0" smtClean="0"/>
              <a:t>流程图；</a:t>
            </a:r>
            <a:endParaRPr lang="en-US" altLang="zh-CN" sz="2400" dirty="0" smtClean="0"/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通过在</a:t>
            </a:r>
            <a:r>
              <a:rPr lang="zh-CN" altLang="en-US" sz="2400" b="1" dirty="0" smtClean="0"/>
              <a:t>连线边标注数据单元寄存器操作</a:t>
            </a:r>
            <a:r>
              <a:rPr lang="zh-CN" altLang="en-US" sz="2400" dirty="0" smtClean="0"/>
              <a:t>，将</a:t>
            </a:r>
            <a:r>
              <a:rPr lang="en-US" altLang="zh-CN" sz="2400" dirty="0" smtClean="0"/>
              <a:t>ASM</a:t>
            </a:r>
            <a:r>
              <a:rPr lang="en-US" altLang="zh-CN" sz="2400" dirty="0" smtClean="0">
                <a:latin typeface="Cambria Math"/>
                <a:ea typeface="Cambria Math"/>
              </a:rPr>
              <a:t>⇒</a:t>
            </a:r>
            <a:r>
              <a:rPr lang="en-US" altLang="zh-CN" sz="2400" dirty="0" smtClean="0"/>
              <a:t>ASMD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SzPct val="100000"/>
              <a:buFont typeface="+mj-ea"/>
              <a:buAutoNum type="circleNumDbPlain"/>
            </a:pPr>
            <a:r>
              <a:rPr lang="zh-CN" altLang="en-US" sz="2400" dirty="0" smtClean="0"/>
              <a:t>修改</a:t>
            </a:r>
            <a:r>
              <a:rPr lang="en-US" altLang="zh-CN" sz="2400" dirty="0" smtClean="0"/>
              <a:t>ASMD</a:t>
            </a:r>
            <a:r>
              <a:rPr lang="zh-CN" altLang="en-US" sz="2400" dirty="0" smtClean="0"/>
              <a:t>：确定控制电路产生的控制信号，对应数据路径单元中的寄存器操作。</a:t>
            </a:r>
            <a:r>
              <a:rPr lang="zh-CN" altLang="en-US" sz="2400" b="1" dirty="0" smtClean="0"/>
              <a:t>插入 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条件框</a:t>
            </a:r>
            <a:endParaRPr lang="zh-CN" altLang="en-US" sz="2400" b="1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907928"/>
          </a:xfrm>
        </p:spPr>
        <p:txBody>
          <a:bodyPr/>
          <a:lstStyle/>
          <a:p>
            <a:r>
              <a:rPr lang="en-US" altLang="zh-CN" sz="3600" dirty="0" smtClean="0"/>
              <a:t>ASM</a:t>
            </a:r>
            <a:r>
              <a:rPr lang="en-US" altLang="zh-CN" sz="3600" dirty="0" smtClean="0">
                <a:solidFill>
                  <a:srgbClr val="FF0000"/>
                </a:solidFill>
              </a:rPr>
              <a:t>D</a:t>
            </a:r>
            <a:r>
              <a:rPr lang="zh-CN" altLang="en-US" sz="3600" dirty="0" smtClean="0"/>
              <a:t>流程图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200" b="1" dirty="0"/>
              <a:t>A</a:t>
            </a:r>
            <a:r>
              <a:rPr lang="en-US" altLang="zh-CN" sz="3200" dirty="0"/>
              <a:t>lgorithmic </a:t>
            </a:r>
            <a:r>
              <a:rPr lang="en-US" altLang="zh-CN" sz="3200" b="1" dirty="0"/>
              <a:t>s</a:t>
            </a:r>
            <a:r>
              <a:rPr lang="en-US" altLang="zh-CN" sz="3200" dirty="0"/>
              <a:t>tate </a:t>
            </a:r>
            <a:r>
              <a:rPr lang="en-US" altLang="zh-CN" sz="3200" b="1" dirty="0"/>
              <a:t>m</a:t>
            </a:r>
            <a:r>
              <a:rPr lang="en-US" altLang="zh-CN" sz="3200" dirty="0"/>
              <a:t>achine and </a:t>
            </a:r>
            <a:r>
              <a:rPr lang="en-US" altLang="zh-CN" sz="3200" b="1" dirty="0" err="1" smtClean="0">
                <a:solidFill>
                  <a:srgbClr val="FF0000"/>
                </a:solidFill>
              </a:rPr>
              <a:t>d</a:t>
            </a:r>
            <a:r>
              <a:rPr lang="en-US" altLang="zh-CN" sz="3200" dirty="0" err="1" smtClean="0"/>
              <a:t>atapath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1005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64840"/>
            <a:ext cx="8928992" cy="5388496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RTL in HDL	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的寄存器传输级描述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8.4 Algorithmic State Machines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算法状态机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/>
              <a:t>8.5 Design Example	</a:t>
            </a:r>
            <a:r>
              <a:rPr lang="zh-CN" altLang="en-US" sz="2400" b="1" dirty="0"/>
              <a:t>设计举例</a:t>
            </a:r>
            <a:endParaRPr lang="en-US" altLang="zh-CN" sz="2400" b="1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8.6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 of Design Example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8.7 Sequential Binary 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时序二进制乘法器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8.8 Control Logic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控制逻辑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8.10 Design with Multiplexers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用数据选择器进行设计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8892" y="4184484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20760" y="3175901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8892" y="5765009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116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4"/>
                <a:ext cx="9036496" cy="1475592"/>
              </a:xfrm>
            </p:spPr>
            <p:txBody>
              <a:bodyPr/>
              <a:lstStyle/>
              <a:p>
                <a:r>
                  <a:rPr lang="zh-CN" altLang="en-US" sz="2800" b="1" dirty="0" smtClean="0"/>
                  <a:t>数据路径</a:t>
                </a:r>
                <a:r>
                  <a:rPr lang="zh-CN" altLang="en-US" sz="2800" dirty="0" smtClean="0"/>
                  <a:t>：</a:t>
                </a:r>
                <a:r>
                  <a:rPr lang="en-US" altLang="zh-CN" sz="2800" u="sng" dirty="0" smtClean="0"/>
                  <a:t>2</a:t>
                </a:r>
                <a:r>
                  <a:rPr lang="zh-CN" altLang="en-US" sz="2800" u="sng" dirty="0" smtClean="0"/>
                  <a:t>个</a:t>
                </a:r>
                <a:r>
                  <a:rPr lang="en-US" altLang="zh-CN" sz="2800" u="sng" dirty="0" smtClean="0"/>
                  <a:t>JK</a:t>
                </a:r>
                <a:r>
                  <a:rPr lang="zh-CN" altLang="en-US" sz="2800" u="sng" dirty="0" smtClean="0"/>
                  <a:t>触发器</a:t>
                </a:r>
                <a:r>
                  <a:rPr lang="en-US" altLang="zh-CN" sz="2800" u="sng" dirty="0" smtClean="0"/>
                  <a:t>E,F</a:t>
                </a:r>
                <a:r>
                  <a:rPr lang="zh-CN" altLang="en-US" sz="2800" dirty="0" smtClean="0"/>
                  <a:t>，</a:t>
                </a:r>
                <a:r>
                  <a:rPr lang="en-US" altLang="zh-CN" sz="2800" u="sng" dirty="0" smtClean="0"/>
                  <a:t>1</a:t>
                </a:r>
                <a:r>
                  <a:rPr lang="zh-CN" altLang="en-US" sz="2800" u="sng" dirty="0" smtClean="0"/>
                  <a:t>个</a:t>
                </a:r>
                <a:r>
                  <a:rPr lang="en-US" altLang="zh-CN" sz="2800" u="sng" dirty="0" smtClean="0"/>
                  <a:t>4</a:t>
                </a:r>
                <a:r>
                  <a:rPr lang="zh-CN" altLang="en-US" sz="2800" u="sng" dirty="0" smtClean="0"/>
                  <a:t>位二进制计数器</a:t>
                </a:r>
                <a:r>
                  <a:rPr lang="en-US" altLang="zh-CN" sz="2800" u="sng" dirty="0" smtClean="0"/>
                  <a:t>A</a:t>
                </a:r>
                <a:endParaRPr lang="zh-CN" altLang="en-US" sz="2800" u="sng" dirty="0" smtClean="0"/>
              </a:p>
              <a:p>
                <a:r>
                  <a:rPr lang="zh-CN" altLang="en-US" sz="2800" b="1" dirty="0" smtClean="0"/>
                  <a:t>控制单元</a:t>
                </a:r>
                <a:r>
                  <a:rPr lang="zh-CN" altLang="en-US" sz="2800" dirty="0" smtClean="0"/>
                  <a:t>：起始信号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𝑆𝑡𝑎𝑟𝑡</m:t>
                    </m:r>
                  </m:oMath>
                </a14:m>
                <a:r>
                  <a:rPr lang="zh-CN" altLang="en-US" sz="2800" dirty="0" smtClean="0"/>
                  <a:t>启动系统，将计数器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 smtClean="0"/>
                  <a:t>和触发器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 smtClean="0"/>
                  <a:t>清零；之后，每来一个脉冲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 smtClean="0"/>
                  <a:t>加</a:t>
                </a:r>
                <a:r>
                  <a:rPr lang="en-US" altLang="zh-CN" sz="2800" dirty="0" smtClean="0"/>
                  <a:t>1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4"/>
                <a:ext cx="9036496" cy="1475592"/>
              </a:xfrm>
              <a:blipFill rotWithShape="0">
                <a:blip r:embed="rId2"/>
                <a:stretch>
                  <a:fillRect l="-270" t="-5372" b="-103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en-US" altLang="zh-CN" b="1" dirty="0" smtClean="0"/>
              <a:t>4</a:t>
            </a:r>
            <a:r>
              <a:rPr lang="zh-CN" altLang="en-US" b="1" dirty="0" smtClean="0"/>
              <a:t>位二进制计数器</a:t>
            </a:r>
            <a:endParaRPr lang="zh-CN" altLang="en-US" b="1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92896"/>
            <a:ext cx="5657200" cy="4194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2708920"/>
            <a:ext cx="43428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Start=0</a:t>
            </a:r>
            <a:r>
              <a:rPr lang="zh-CN" altLang="en-US" dirty="0" smtClean="0"/>
              <a:t>，系统不变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Start=1</a:t>
            </a:r>
            <a:r>
              <a:rPr lang="zh-CN" altLang="en-US" dirty="0" smtClean="0"/>
              <a:t>，系统重新开始计数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被清零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计数器</a:t>
            </a:r>
            <a:r>
              <a:rPr lang="zh-CN" altLang="en-US" b="1" u="sng" dirty="0" smtClean="0"/>
              <a:t>开始计数</a:t>
            </a:r>
            <a:endParaRPr lang="en-US" altLang="zh-CN" b="1" u="sng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zh-CN" altLang="en-US" b="1" u="sng" dirty="0" smtClean="0"/>
              <a:t>继续计数</a:t>
            </a:r>
            <a:endParaRPr lang="en-US" altLang="zh-CN" b="1" u="sng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被置</a:t>
            </a:r>
            <a:r>
              <a:rPr lang="en-US" altLang="zh-CN" dirty="0" smtClean="0"/>
              <a:t>1</a:t>
            </a:r>
            <a:br>
              <a:rPr lang="en-US" altLang="zh-CN" dirty="0" smtClean="0"/>
            </a:br>
            <a:r>
              <a:rPr lang="en-US" altLang="zh-CN" dirty="0" smtClean="0"/>
              <a:t>A</a:t>
            </a:r>
            <a:r>
              <a:rPr lang="en-US" altLang="zh-CN" baseline="-25000" dirty="0"/>
              <a:t>3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被置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同时</a:t>
            </a:r>
            <a:r>
              <a:rPr lang="zh-CN" altLang="en-US" b="1" u="sng" dirty="0" smtClean="0"/>
              <a:t>停止计数</a:t>
            </a:r>
            <a:endParaRPr lang="en-US" altLang="zh-CN" b="1" u="sng" dirty="0" smtClean="0"/>
          </a:p>
        </p:txBody>
      </p:sp>
    </p:spTree>
    <p:extLst>
      <p:ext uri="{BB962C8B-B14F-4D97-AF65-F5344CB8AC3E}">
        <p14:creationId xmlns:p14="http://schemas.microsoft.com/office/powerpoint/2010/main" val="58500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36104"/>
            <a:ext cx="8928992" cy="5388496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/>
              <a:t>8.1 </a:t>
            </a:r>
            <a:r>
              <a:rPr lang="en-US" altLang="zh-CN" sz="2400" b="1" dirty="0" smtClean="0"/>
              <a:t>Introduction	</a:t>
            </a:r>
            <a:r>
              <a:rPr lang="zh-CN" altLang="en-US" sz="2400" b="1" dirty="0" smtClean="0"/>
              <a:t>引言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 smtClean="0"/>
              <a:t>8.2 </a:t>
            </a:r>
            <a:r>
              <a:rPr lang="en-US" altLang="zh-CN" sz="2400" b="1" spc="-150" dirty="0" smtClean="0">
                <a:solidFill>
                  <a:srgbClr val="FF0000"/>
                </a:solidFill>
              </a:rPr>
              <a:t>R</a:t>
            </a:r>
            <a:r>
              <a:rPr lang="en-US" altLang="zh-CN" sz="2400" b="1" spc="-150" dirty="0" smtClean="0"/>
              <a:t>egister </a:t>
            </a:r>
            <a:r>
              <a:rPr lang="en-US" altLang="zh-CN" sz="2400" b="1" spc="-150" dirty="0" smtClean="0">
                <a:solidFill>
                  <a:srgbClr val="FF0000"/>
                </a:solidFill>
              </a:rPr>
              <a:t>T</a:t>
            </a:r>
            <a:r>
              <a:rPr lang="en-US" altLang="zh-CN" sz="2400" b="1" spc="-150" dirty="0" smtClean="0"/>
              <a:t>ransfer </a:t>
            </a:r>
            <a:r>
              <a:rPr lang="en-US" altLang="zh-CN" sz="2400" b="1" spc="-150" dirty="0" smtClean="0">
                <a:solidFill>
                  <a:srgbClr val="FF0000"/>
                </a:solidFill>
              </a:rPr>
              <a:t>L</a:t>
            </a:r>
            <a:r>
              <a:rPr lang="en-US" altLang="zh-CN" sz="2400" b="1" spc="-150" dirty="0" smtClean="0"/>
              <a:t>evel Notation</a:t>
            </a:r>
            <a:r>
              <a:rPr lang="en-US" altLang="zh-CN" sz="2400" b="1" dirty="0" smtClean="0"/>
              <a:t>	</a:t>
            </a:r>
            <a:r>
              <a:rPr lang="zh-CN" altLang="en-US" sz="2400" b="1" dirty="0" smtClean="0"/>
              <a:t>寄存器传输级定义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8.3 Register Transfer Level in HDL	HDL</a:t>
            </a:r>
            <a:r>
              <a:rPr lang="zh-CN" altLang="en-US" sz="2400" dirty="0" smtClean="0"/>
              <a:t>的寄存器传输级描述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8.4 </a:t>
            </a:r>
            <a:r>
              <a:rPr lang="en-US" altLang="zh-CN" sz="2400" b="1" dirty="0" smtClean="0"/>
              <a:t>A</a:t>
            </a:r>
            <a:r>
              <a:rPr lang="en-US" altLang="zh-CN" sz="2400" dirty="0" smtClean="0"/>
              <a:t>lgorithmic </a:t>
            </a:r>
            <a:r>
              <a:rPr lang="en-US" altLang="zh-CN" sz="2400" b="1" dirty="0" smtClean="0"/>
              <a:t>S</a:t>
            </a:r>
            <a:r>
              <a:rPr lang="en-US" altLang="zh-CN" sz="2400" dirty="0" smtClean="0"/>
              <a:t>tate </a:t>
            </a:r>
            <a:r>
              <a:rPr lang="en-US" altLang="zh-CN" sz="2400" b="1" dirty="0" smtClean="0"/>
              <a:t>M</a:t>
            </a:r>
            <a:r>
              <a:rPr lang="en-US" altLang="zh-CN" sz="2400" dirty="0" smtClean="0"/>
              <a:t>achines 	</a:t>
            </a:r>
            <a:r>
              <a:rPr lang="zh-CN" altLang="en-US" sz="2400" dirty="0" smtClean="0"/>
              <a:t>算法状态机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8.5 Design Example	</a:t>
            </a:r>
            <a:r>
              <a:rPr lang="zh-CN" altLang="en-US" sz="2400" dirty="0" smtClean="0"/>
              <a:t>设计举例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8.6 </a:t>
            </a:r>
            <a:r>
              <a:rPr lang="en-US" altLang="zh-CN" sz="2400" spc="-150" dirty="0" smtClean="0"/>
              <a:t>HDL </a:t>
            </a:r>
            <a:r>
              <a:rPr lang="en-US" altLang="zh-CN" sz="2400" dirty="0" smtClean="0"/>
              <a:t>Description</a:t>
            </a:r>
            <a:r>
              <a:rPr lang="en-US" altLang="zh-CN" sz="2400" spc="-150" dirty="0" smtClean="0"/>
              <a:t> of Design Example</a:t>
            </a:r>
            <a:r>
              <a:rPr lang="en-US" altLang="zh-CN" sz="2400" dirty="0" smtClean="0"/>
              <a:t>	</a:t>
            </a:r>
            <a:r>
              <a:rPr lang="zh-CN" altLang="en-US" sz="2400" dirty="0" smtClean="0"/>
              <a:t>设计举例的</a:t>
            </a:r>
            <a:r>
              <a:rPr lang="en-US" altLang="zh-CN" sz="2400" dirty="0" smtClean="0"/>
              <a:t>HDL</a:t>
            </a:r>
            <a:r>
              <a:rPr lang="zh-CN" altLang="en-US" sz="2400" dirty="0" smtClean="0"/>
              <a:t>描述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8.7 Sequential Binary Multiplier	</a:t>
            </a:r>
            <a:r>
              <a:rPr lang="zh-CN" altLang="en-US" sz="2400" dirty="0" smtClean="0"/>
              <a:t>时序二进制乘法器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8.8 Control Logic	</a:t>
            </a:r>
            <a:r>
              <a:rPr lang="zh-CN" altLang="en-US" sz="2400" dirty="0" smtClean="0"/>
              <a:t>控制逻辑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8.9 </a:t>
            </a:r>
            <a:r>
              <a:rPr lang="en-US" altLang="zh-CN" sz="2400" spc="-150" dirty="0" smtClean="0"/>
              <a:t>HDL </a:t>
            </a:r>
            <a:r>
              <a:rPr lang="en-US" altLang="zh-CN" sz="2400" dirty="0" smtClean="0"/>
              <a:t>Description </a:t>
            </a:r>
            <a:r>
              <a:rPr lang="en-US" altLang="zh-CN" sz="2400" spc="-150" dirty="0" smtClean="0"/>
              <a:t>of Binary </a:t>
            </a:r>
            <a:r>
              <a:rPr lang="en-US" altLang="zh-CN" sz="2400" dirty="0" smtClean="0"/>
              <a:t>Multiplier	</a:t>
            </a:r>
            <a:r>
              <a:rPr lang="zh-CN" altLang="en-US" sz="2400" dirty="0" smtClean="0"/>
              <a:t>二进制乘法器的</a:t>
            </a:r>
            <a:r>
              <a:rPr lang="en-US" altLang="zh-CN" sz="2400" dirty="0" smtClean="0"/>
              <a:t>HDL</a:t>
            </a:r>
            <a:r>
              <a:rPr lang="zh-CN" altLang="en-US" sz="2400" dirty="0" smtClean="0"/>
              <a:t>描述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8.10 Design with Multiplexers	</a:t>
            </a:r>
            <a:r>
              <a:rPr lang="zh-CN" altLang="en-US" sz="2400" dirty="0" smtClean="0"/>
              <a:t>用数据选择器进行设计</a:t>
            </a:r>
            <a:endParaRPr lang="en-US" altLang="zh-CN" sz="2400" dirty="0" smtClean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18892" y="4025562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8892" y="3027637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18892" y="5619527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92" y="1823455"/>
            <a:ext cx="3989469" cy="496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45296"/>
                <a:ext cx="9095232" cy="1475592"/>
              </a:xfrm>
            </p:spPr>
            <p:txBody>
              <a:bodyPr/>
              <a:lstStyle/>
              <a:p>
                <a:r>
                  <a:rPr lang="zh-CN" altLang="en-US" sz="2400" b="1" dirty="0" smtClean="0"/>
                  <a:t>数据路径</a:t>
                </a:r>
                <a:r>
                  <a:rPr lang="zh-CN" altLang="en-US" sz="2400" dirty="0" smtClean="0"/>
                  <a:t>：</a:t>
                </a:r>
                <a:r>
                  <a:rPr lang="en-US" altLang="zh-CN" sz="2400" u="sng" dirty="0" smtClean="0"/>
                  <a:t>2</a:t>
                </a:r>
                <a:r>
                  <a:rPr lang="zh-CN" altLang="en-US" sz="2400" u="sng" dirty="0" smtClean="0"/>
                  <a:t>个</a:t>
                </a:r>
                <a:r>
                  <a:rPr lang="en-US" altLang="zh-CN" sz="2400" u="sng" dirty="0" smtClean="0"/>
                  <a:t>JK</a:t>
                </a:r>
                <a:r>
                  <a:rPr lang="zh-CN" altLang="en-US" sz="2400" u="sng" dirty="0" smtClean="0"/>
                  <a:t>触发器</a:t>
                </a:r>
                <a:r>
                  <a:rPr lang="en-US" altLang="zh-CN" sz="2400" u="sng" dirty="0" smtClean="0"/>
                  <a:t>E</a:t>
                </a:r>
                <a:r>
                  <a:rPr lang="zh-CN" altLang="en-US" sz="2400" u="sng" dirty="0" smtClean="0"/>
                  <a:t>、</a:t>
                </a:r>
                <a:r>
                  <a:rPr lang="en-US" altLang="zh-CN" sz="2400" u="sng" dirty="0" smtClean="0"/>
                  <a:t>F</a:t>
                </a:r>
                <a:r>
                  <a:rPr lang="zh-CN" altLang="en-US" sz="2400" dirty="0" smtClean="0"/>
                  <a:t>，</a:t>
                </a:r>
                <a:r>
                  <a:rPr lang="en-US" altLang="zh-CN" sz="2400" u="sng" dirty="0" smtClean="0"/>
                  <a:t>1</a:t>
                </a:r>
                <a:r>
                  <a:rPr lang="zh-CN" altLang="en-US" sz="2400" u="sng" dirty="0" smtClean="0"/>
                  <a:t>个</a:t>
                </a:r>
                <a:r>
                  <a:rPr lang="en-US" altLang="zh-CN" sz="2400" u="sng" dirty="0" smtClean="0"/>
                  <a:t>4</a:t>
                </a:r>
                <a:r>
                  <a:rPr lang="zh-CN" altLang="en-US" sz="2400" u="sng" dirty="0" smtClean="0"/>
                  <a:t>位二进制计数器</a:t>
                </a:r>
                <a:r>
                  <a:rPr lang="en-US" altLang="zh-CN" sz="2400" u="sng" dirty="0" smtClean="0"/>
                  <a:t>A</a:t>
                </a:r>
                <a:endParaRPr lang="zh-CN" altLang="en-US" sz="2400" u="sng" dirty="0" smtClean="0"/>
              </a:p>
              <a:p>
                <a:r>
                  <a:rPr lang="zh-CN" altLang="en-US" sz="2400" b="1" dirty="0" smtClean="0"/>
                  <a:t>控制单元</a:t>
                </a:r>
                <a:r>
                  <a:rPr lang="zh-CN" altLang="en-US" sz="2400" dirty="0" smtClean="0"/>
                  <a:t>：起始信号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𝑆𝑡𝑎𝑟𝑡</m:t>
                    </m:r>
                  </m:oMath>
                </a14:m>
                <a:r>
                  <a:rPr lang="zh-CN" altLang="en-US" sz="2400" dirty="0" smtClean="0"/>
                  <a:t>启动系统，将计数器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/>
                  <a:t>和触发器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400" dirty="0" smtClean="0"/>
                  <a:t>清零</a:t>
                </a:r>
                <a:r>
                  <a:rPr lang="en-US" altLang="zh-CN" sz="2400" dirty="0" smtClean="0"/>
                  <a:t>;</a:t>
                </a:r>
                <a:r>
                  <a:rPr lang="zh-CN" altLang="en-US" sz="2400" dirty="0" smtClean="0"/>
                  <a:t>之后，每来一个脉冲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dirty="0" smtClean="0"/>
                  <a:t>加</a:t>
                </a:r>
                <a:r>
                  <a:rPr lang="en-US" altLang="zh-CN" sz="2400" dirty="0" smtClean="0"/>
                  <a:t>1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45296"/>
                <a:ext cx="9095232" cy="1475592"/>
              </a:xfrm>
              <a:blipFill rotWithShape="0">
                <a:blip r:embed="rId3"/>
                <a:stretch>
                  <a:fillRect l="-134" t="-4132" r="-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① ASM</a:t>
            </a:r>
            <a:r>
              <a:rPr lang="zh-CN" altLang="en-US" dirty="0" smtClean="0"/>
              <a:t>流程图</a:t>
            </a:r>
            <a:r>
              <a:rPr lang="zh-CN" altLang="en-US" dirty="0"/>
              <a:t>：</a:t>
            </a:r>
            <a:r>
              <a:rPr lang="zh-CN" altLang="en-US" b="1" dirty="0"/>
              <a:t>异步复位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2708920"/>
            <a:ext cx="4953600" cy="345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dirty="0" smtClean="0"/>
              <a:t>Start=0</a:t>
            </a:r>
            <a:r>
              <a:rPr lang="zh-CN" altLang="en-US" dirty="0" smtClean="0"/>
              <a:t>，系统状态不变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dirty="0" smtClean="0"/>
              <a:t>Start=1</a:t>
            </a:r>
            <a:r>
              <a:rPr lang="zh-CN" altLang="en-US" dirty="0" smtClean="0"/>
              <a:t>，系统重新开始计数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被清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，计数器</a:t>
            </a:r>
            <a:r>
              <a:rPr lang="zh-CN" altLang="en-US" b="1" dirty="0" smtClean="0"/>
              <a:t>开始计数</a:t>
            </a:r>
            <a:endParaRPr lang="en-US" altLang="zh-CN" b="1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被置</a:t>
            </a:r>
            <a:r>
              <a:rPr lang="en-US" altLang="zh-CN" dirty="0" smtClean="0"/>
              <a:t>1</a:t>
            </a:r>
            <a:br>
              <a:rPr lang="en-US" altLang="zh-CN" dirty="0" smtClean="0"/>
            </a:br>
            <a:r>
              <a:rPr lang="en-US" altLang="zh-CN" dirty="0" smtClean="0"/>
              <a:t>A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</a:t>
            </a:r>
            <a:r>
              <a:rPr lang="zh-CN" altLang="en-US" b="1" dirty="0" smtClean="0"/>
              <a:t>继续计数</a:t>
            </a:r>
            <a:endParaRPr lang="en-US" altLang="zh-CN" b="1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dirty="0" smtClean="0"/>
              <a:t>A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A</a:t>
            </a:r>
            <a:r>
              <a:rPr lang="en-US" altLang="zh-CN" baseline="-25000" dirty="0"/>
              <a:t>3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被置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，同时</a:t>
            </a:r>
            <a:r>
              <a:rPr lang="zh-CN" altLang="en-US" b="1" dirty="0" smtClean="0"/>
              <a:t>停止计数</a:t>
            </a:r>
            <a:endParaRPr lang="en-US" altLang="zh-CN" b="1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5436096" y="259702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状态不变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81506" y="397263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计数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36096" y="6202154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停止计数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8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176481"/>
            <a:ext cx="2518447" cy="565071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ASMD</a:t>
            </a:r>
            <a:r>
              <a:rPr lang="zh-CN" altLang="en-US" dirty="0" smtClean="0"/>
              <a:t>流程图：</a:t>
            </a:r>
            <a:r>
              <a:rPr lang="zh-CN" altLang="en-US" b="1" dirty="0" smtClean="0"/>
              <a:t>异步复位 </a:t>
            </a:r>
            <a:r>
              <a:rPr lang="en-US" altLang="zh-CN" dirty="0" smtClean="0"/>
              <a:t>(</a:t>
            </a:r>
            <a:r>
              <a:rPr lang="zh-CN" altLang="en-US" dirty="0" smtClean="0"/>
              <a:t>完整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523881" y="2576194"/>
            <a:ext cx="1872208" cy="2591134"/>
            <a:chOff x="6588224" y="2576194"/>
            <a:chExt cx="1872208" cy="2591134"/>
          </a:xfrm>
        </p:grpSpPr>
        <p:sp>
          <p:nvSpPr>
            <p:cNvPr id="7" name="线形标注 1(带强调线) 6"/>
            <p:cNvSpPr/>
            <p:nvPr/>
          </p:nvSpPr>
          <p:spPr bwMode="auto">
            <a:xfrm>
              <a:off x="6804248" y="2576194"/>
              <a:ext cx="1656184" cy="442184"/>
            </a:xfrm>
            <a:prstGeom prst="accentCallout1">
              <a:avLst>
                <a:gd name="adj1" fmla="val 49490"/>
                <a:gd name="adj2" fmla="val -9079"/>
                <a:gd name="adj3" fmla="val 92939"/>
                <a:gd name="adj4" fmla="val -734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dirty="0">
                  <a:latin typeface="楷体" pitchFamily="49" charset="-122"/>
                  <a:ea typeface="楷体" pitchFamily="49" charset="-122"/>
                </a:rPr>
                <a:t>有条件</a:t>
              </a:r>
              <a:r>
                <a:rPr lang="zh-CN" altLang="en-US" dirty="0" smtClean="0">
                  <a:latin typeface="楷体" pitchFamily="49" charset="-122"/>
                  <a:ea typeface="楷体" pitchFamily="49" charset="-122"/>
                </a:rPr>
                <a:t>产生</a:t>
              </a:r>
              <a:endParaRPr lang="zh-CN" altLang="en-US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5" name="线形标注 1(带强调线) 14"/>
            <p:cNvSpPr/>
            <p:nvPr/>
          </p:nvSpPr>
          <p:spPr bwMode="auto">
            <a:xfrm>
              <a:off x="6588224" y="4725144"/>
              <a:ext cx="1656184" cy="442184"/>
            </a:xfrm>
            <a:prstGeom prst="accentCallout1">
              <a:avLst>
                <a:gd name="adj1" fmla="val 49490"/>
                <a:gd name="adj2" fmla="val -9079"/>
                <a:gd name="adj3" fmla="val 53816"/>
                <a:gd name="adj4" fmla="val -69669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dirty="0">
                  <a:latin typeface="楷体" pitchFamily="49" charset="-122"/>
                  <a:ea typeface="楷体" pitchFamily="49" charset="-122"/>
                </a:rPr>
                <a:t>有条件</a:t>
              </a:r>
              <a:r>
                <a:rPr lang="zh-CN" altLang="en-US" dirty="0" smtClean="0">
                  <a:latin typeface="楷体" pitchFamily="49" charset="-122"/>
                  <a:ea typeface="楷体" pitchFamily="49" charset="-122"/>
                </a:rPr>
                <a:t>产生</a:t>
              </a:r>
              <a:endParaRPr lang="zh-CN" altLang="en-US" dirty="0"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02934" y="3429000"/>
            <a:ext cx="1677131" cy="3005040"/>
            <a:chOff x="6567277" y="3429000"/>
            <a:chExt cx="1677131" cy="3005040"/>
          </a:xfrm>
        </p:grpSpPr>
        <p:sp>
          <p:nvSpPr>
            <p:cNvPr id="16" name="线形标注 1(带强调线) 15"/>
            <p:cNvSpPr/>
            <p:nvPr/>
          </p:nvSpPr>
          <p:spPr bwMode="auto">
            <a:xfrm>
              <a:off x="6588224" y="3429000"/>
              <a:ext cx="1656184" cy="442184"/>
            </a:xfrm>
            <a:prstGeom prst="accentCallout1">
              <a:avLst>
                <a:gd name="adj1" fmla="val 49490"/>
                <a:gd name="adj2" fmla="val -9079"/>
                <a:gd name="adj3" fmla="val 92939"/>
                <a:gd name="adj4" fmla="val -734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dirty="0" smtClean="0">
                  <a:latin typeface="楷体" pitchFamily="49" charset="-122"/>
                  <a:ea typeface="楷体" pitchFamily="49" charset="-122"/>
                </a:rPr>
                <a:t>无条件产生</a:t>
              </a:r>
              <a:endParaRPr lang="zh-CN" altLang="en-US" dirty="0"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17" name="线形标注 1(带强调线) 16"/>
            <p:cNvSpPr/>
            <p:nvPr/>
          </p:nvSpPr>
          <p:spPr bwMode="auto">
            <a:xfrm>
              <a:off x="6567277" y="5991856"/>
              <a:ext cx="1656184" cy="442184"/>
            </a:xfrm>
            <a:prstGeom prst="accentCallout1">
              <a:avLst>
                <a:gd name="adj1" fmla="val 49490"/>
                <a:gd name="adj2" fmla="val -9079"/>
                <a:gd name="adj3" fmla="val 92939"/>
                <a:gd name="adj4" fmla="val -734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zh-CN" altLang="en-US" dirty="0" smtClean="0">
                  <a:latin typeface="楷体" pitchFamily="49" charset="-122"/>
                  <a:ea typeface="楷体" pitchFamily="49" charset="-122"/>
                </a:rPr>
                <a:t>无条件产生</a:t>
              </a:r>
              <a:endParaRPr lang="zh-CN" altLang="en-US" dirty="0"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295878" y="1748102"/>
            <a:ext cx="2508815" cy="5065274"/>
            <a:chOff x="3295878" y="1748102"/>
            <a:chExt cx="2508815" cy="5065274"/>
          </a:xfrm>
        </p:grpSpPr>
        <p:grpSp>
          <p:nvGrpSpPr>
            <p:cNvPr id="13" name="组合 12"/>
            <p:cNvGrpSpPr/>
            <p:nvPr/>
          </p:nvGrpSpPr>
          <p:grpSpPr>
            <a:xfrm>
              <a:off x="3295878" y="1748102"/>
              <a:ext cx="2504123" cy="4273186"/>
              <a:chOff x="3295878" y="1748102"/>
              <a:chExt cx="2504123" cy="4273186"/>
            </a:xfrm>
          </p:grpSpPr>
          <p:sp>
            <p:nvSpPr>
              <p:cNvPr id="5" name="矩形 4"/>
              <p:cNvSpPr/>
              <p:nvPr/>
            </p:nvSpPr>
            <p:spPr bwMode="auto">
              <a:xfrm>
                <a:off x="3295878" y="1748102"/>
                <a:ext cx="2504123" cy="1656184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295878" y="3429000"/>
                <a:ext cx="2504123" cy="2592288"/>
              </a:xfrm>
              <a:prstGeom prst="rect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8" name="矩形 17"/>
            <p:cNvSpPr/>
            <p:nvPr/>
          </p:nvSpPr>
          <p:spPr bwMode="auto">
            <a:xfrm>
              <a:off x="3300570" y="6021288"/>
              <a:ext cx="2504123" cy="79208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" y="1710268"/>
            <a:ext cx="2946182" cy="50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78" y="922566"/>
            <a:ext cx="2657475" cy="59626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ASMD</a:t>
            </a:r>
            <a:r>
              <a:rPr lang="zh-CN" altLang="en-US" dirty="0" smtClean="0"/>
              <a:t>流程图：</a:t>
            </a:r>
            <a:r>
              <a:rPr lang="zh-CN" altLang="en-US" b="1" dirty="0" smtClean="0"/>
              <a:t>异步复位 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同步复位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3295878" y="3429000"/>
            <a:ext cx="2504123" cy="25922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69573" y="1176481"/>
            <a:ext cx="1511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异步复位 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04248" y="98072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同步复位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846" y="1442393"/>
            <a:ext cx="2914650" cy="5314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" y="1710268"/>
            <a:ext cx="2946182" cy="50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3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283" y="1365533"/>
            <a:ext cx="2946182" cy="5082262"/>
          </a:xfrm>
          <a:prstGeom prst="rect">
            <a:avLst/>
          </a:prstGeom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" y="968028"/>
            <a:ext cx="6357804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② </a:t>
            </a:r>
            <a:r>
              <a:rPr lang="zh-CN" altLang="en-US" b="1" dirty="0" smtClean="0"/>
              <a:t>时序 </a:t>
            </a:r>
            <a:r>
              <a:rPr lang="en-US" altLang="zh-CN" sz="3600" dirty="0" smtClean="0"/>
              <a:t>(</a:t>
            </a:r>
            <a:r>
              <a:rPr lang="zh-CN" altLang="en-US" sz="3600" dirty="0" smtClean="0"/>
              <a:t>从</a:t>
            </a:r>
            <a:r>
              <a:rPr lang="en-US" altLang="zh-CN" sz="3600" dirty="0" err="1" smtClean="0"/>
              <a:t>Start→S_idle</a:t>
            </a:r>
            <a:r>
              <a:rPr lang="zh-CN" altLang="en-US" sz="3600" dirty="0" smtClean="0"/>
              <a:t>，每一时钟</a:t>
            </a:r>
            <a:r>
              <a:rPr lang="en-US" altLang="zh-CN" sz="3600" dirty="0" smtClean="0"/>
              <a:t>)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 bwMode="auto">
          <a:xfrm>
            <a:off x="2831108" y="3729732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83225" y="3466414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8" name="直接箭头连接符 7"/>
          <p:cNvCxnSpPr>
            <a:stCxn id="7" idx="6"/>
            <a:endCxn id="5" idx="2"/>
          </p:cNvCxnSpPr>
          <p:nvPr/>
        </p:nvCxnSpPr>
        <p:spPr bwMode="auto">
          <a:xfrm>
            <a:off x="971257" y="3610430"/>
            <a:ext cx="1859851" cy="263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465" y="6143067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95582" y="5879749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2" name="直接箭头连接符 11"/>
          <p:cNvCxnSpPr>
            <a:stCxn id="11" idx="6"/>
            <a:endCxn id="10" idx="2"/>
          </p:cNvCxnSpPr>
          <p:nvPr/>
        </p:nvCxnSpPr>
        <p:spPr bwMode="auto">
          <a:xfrm>
            <a:off x="983614" y="6023765"/>
            <a:ext cx="1859851" cy="263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14" name="矩形 13"/>
          <p:cNvSpPr/>
          <p:nvPr/>
        </p:nvSpPr>
        <p:spPr bwMode="auto">
          <a:xfrm>
            <a:off x="6431509" y="3645023"/>
            <a:ext cx="2532979" cy="223472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72200" y="5445224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并行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1920" y="3884346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E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的变化用</a:t>
            </a:r>
            <a:r>
              <a:rPr lang="en-US" altLang="zh-CN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A</a:t>
            </a:r>
            <a:r>
              <a:rPr lang="en-US" altLang="zh-CN" b="1" baseline="-25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原值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2831451" y="4928486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683568" y="4665168"/>
            <a:ext cx="288032" cy="28803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8" name="直接箭头连接符 17"/>
          <p:cNvCxnSpPr>
            <a:stCxn id="17" idx="6"/>
            <a:endCxn id="16" idx="2"/>
          </p:cNvCxnSpPr>
          <p:nvPr/>
        </p:nvCxnSpPr>
        <p:spPr bwMode="auto">
          <a:xfrm>
            <a:off x="971600" y="4809184"/>
            <a:ext cx="1859851" cy="2633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2228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1" y="980728"/>
            <a:ext cx="5849813" cy="534387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ASM</a:t>
            </a:r>
            <a:r>
              <a:rPr lang="zh-CN" altLang="en-US" sz="2800" dirty="0" smtClean="0"/>
              <a:t>流程图给出了设计数字系统</a:t>
            </a:r>
            <a:endParaRPr lang="en-US" altLang="zh-CN" sz="280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800" dirty="0" smtClean="0"/>
              <a:t>   所需的</a:t>
            </a:r>
            <a:r>
              <a:rPr lang="zh-CN" altLang="en-US" sz="2800" b="1" dirty="0" smtClean="0"/>
              <a:t>所有信息</a:t>
            </a:r>
            <a:r>
              <a:rPr lang="en-US" altLang="zh-CN" sz="2800" dirty="0" smtClean="0"/>
              <a:t>: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控制逻辑</a:t>
            </a:r>
            <a:r>
              <a:rPr lang="zh-CN" altLang="en-US" sz="2400" dirty="0" smtClean="0"/>
              <a:t>：由</a:t>
            </a:r>
            <a:r>
              <a:rPr lang="zh-CN" altLang="en-US" sz="24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判决框</a:t>
            </a:r>
            <a:r>
              <a:rPr lang="zh-CN" altLang="en-US" sz="2400" dirty="0" smtClean="0"/>
              <a:t>和所需</a:t>
            </a:r>
            <a:r>
              <a:rPr lang="zh-CN" altLang="en-US" sz="24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状态转移</a:t>
            </a:r>
            <a:r>
              <a:rPr lang="zh-CN" altLang="en-US" sz="2400" dirty="0" smtClean="0"/>
              <a:t>决定。</a:t>
            </a:r>
            <a:endParaRPr lang="en-US" altLang="zh-CN" sz="24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b="1" dirty="0" smtClean="0"/>
              <a:t>数据路径</a:t>
            </a:r>
            <a:r>
              <a:rPr lang="zh-CN" altLang="en-US" sz="2400" dirty="0" smtClean="0"/>
              <a:t>：仅包含与其操作和逻辑所关联的硬件</a:t>
            </a:r>
            <a:r>
              <a:rPr lang="en-US" altLang="zh-CN" sz="2400" dirty="0" smtClean="0"/>
              <a:t>,</a:t>
            </a:r>
            <a:br>
              <a:rPr lang="en-US" altLang="zh-CN" sz="2400" dirty="0" smtClean="0"/>
            </a:br>
            <a:r>
              <a:rPr lang="zh-CN" altLang="en-US" sz="2400" dirty="0" smtClean="0"/>
              <a:t>由</a:t>
            </a:r>
            <a:r>
              <a:rPr lang="zh-CN" altLang="en-US" sz="2400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状态框</a:t>
            </a:r>
            <a:r>
              <a:rPr lang="en-US" altLang="zh-CN" sz="2400" dirty="0" smtClean="0"/>
              <a:t>+</a:t>
            </a:r>
            <a:r>
              <a:rPr lang="zh-CN" altLang="en-US" sz="2400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条件框</a:t>
            </a:r>
            <a:r>
              <a:rPr lang="zh-CN" altLang="en-US" sz="2400" dirty="0" smtClean="0"/>
              <a:t>给出，在数据路径上标注操作</a:t>
            </a:r>
            <a:r>
              <a:rPr lang="en-US" altLang="zh-CN" sz="2400" dirty="0" smtClean="0"/>
              <a:t>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控制单元与数据路径的划分有随意性</a:t>
            </a:r>
            <a:r>
              <a:rPr lang="en-US" altLang="zh-CN" sz="2400" dirty="0" smtClean="0"/>
              <a:t>.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3389" y="152285"/>
            <a:ext cx="8928992" cy="720080"/>
          </a:xfrm>
        </p:spPr>
        <p:txBody>
          <a:bodyPr/>
          <a:lstStyle/>
          <a:p>
            <a:r>
              <a:rPr lang="zh-CN" altLang="en-US" dirty="0" smtClean="0"/>
              <a:t>③ </a:t>
            </a:r>
            <a:r>
              <a:rPr lang="zh-CN" altLang="en-US" b="1" dirty="0" smtClean="0"/>
              <a:t>控制单元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数据路径</a:t>
            </a:r>
            <a:r>
              <a:rPr lang="zh-CN" altLang="en-US" dirty="0" smtClean="0"/>
              <a:t>的硬件</a:t>
            </a:r>
            <a:r>
              <a:rPr lang="zh-CN" altLang="en-US" b="1" dirty="0" smtClean="0">
                <a:solidFill>
                  <a:srgbClr val="FF0000"/>
                </a:solidFill>
              </a:rPr>
              <a:t>设计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895350"/>
            <a:ext cx="265747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dirty="0" smtClean="0">
                <a:solidFill>
                  <a:srgbClr val="FF0000"/>
                </a:solidFill>
              </a:rPr>
              <a:t>结构描述</a:t>
            </a:r>
            <a:r>
              <a:rPr lang="zh-CN" altLang="en-US" sz="2400" dirty="0" smtClean="0"/>
              <a:t>：等效于原理图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电路的框图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数字系统被表示成物理部件，及其之间连接。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物理部件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门、触发器、标准电路，如计数器</a:t>
            </a:r>
            <a:r>
              <a:rPr lang="en-US" altLang="zh-CN" sz="2400" dirty="0" smtClean="0"/>
              <a:t>...)</a:t>
            </a:r>
            <a:br>
              <a:rPr lang="en-US" altLang="zh-CN" sz="2400" dirty="0" smtClean="0"/>
            </a:br>
            <a:r>
              <a:rPr lang="zh-CN" altLang="en-US" sz="2400" dirty="0" smtClean="0"/>
              <a:t>层次最低，描述最详细</a:t>
            </a:r>
            <a:r>
              <a:rPr lang="en-US" altLang="zh-CN" sz="2400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800" b="1" dirty="0" smtClean="0">
                <a:solidFill>
                  <a:srgbClr val="FF0000"/>
                </a:solidFill>
              </a:rPr>
              <a:t>RTL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描述</a:t>
            </a:r>
            <a:r>
              <a:rPr lang="zh-CN" altLang="en-US" sz="2800" dirty="0" smtClean="0"/>
              <a:t>：将数字系统描述为寄存器、执行的操作和控制操作的时序</a:t>
            </a:r>
            <a:endParaRPr lang="en-US" altLang="zh-CN" sz="2800" dirty="0" smtClean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800" b="1" dirty="0" smtClean="0"/>
              <a:t>算法级描述</a:t>
            </a:r>
            <a:r>
              <a:rPr lang="zh-CN" altLang="en-US" sz="2800" dirty="0" smtClean="0"/>
              <a:t>：抽象层次最高，从程序和算法角度对设计的功能进行描述，类似于编程语言。不能保证被正确综合。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HDL</a:t>
            </a:r>
            <a:r>
              <a:rPr lang="zh-CN" altLang="en-US" dirty="0" smtClean="0"/>
              <a:t>描述层次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32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dirty="0" smtClean="0">
                <a:solidFill>
                  <a:srgbClr val="FF0000"/>
                </a:solidFill>
              </a:rPr>
              <a:t>RTL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62868"/>
            <a:ext cx="6079808" cy="152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" y="5389388"/>
            <a:ext cx="8803958" cy="142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1268760"/>
            <a:ext cx="29931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模块的</a:t>
            </a:r>
            <a:r>
              <a:rPr lang="zh-CN" altLang="en-US" b="1" dirty="0" smtClean="0"/>
              <a:t>输入</a:t>
            </a:r>
            <a:r>
              <a:rPr lang="zh-CN" altLang="en-US" dirty="0" smtClean="0"/>
              <a:t>端口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模块的</a:t>
            </a:r>
            <a:r>
              <a:rPr lang="zh-CN" altLang="en-US" b="1" dirty="0" smtClean="0"/>
              <a:t>输出</a:t>
            </a:r>
            <a:r>
              <a:rPr lang="zh-CN" altLang="en-US" dirty="0" smtClean="0"/>
              <a:t>端口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b="1" dirty="0" smtClean="0"/>
              <a:t>内部子模块</a:t>
            </a:r>
            <a:r>
              <a:rPr lang="zh-CN" altLang="en-US" dirty="0" smtClean="0"/>
              <a:t>的例化</a:t>
            </a:r>
            <a:endParaRPr lang="zh-CN" altLang="en-US" dirty="0"/>
          </a:p>
        </p:txBody>
      </p:sp>
      <p:pic>
        <p:nvPicPr>
          <p:cNvPr id="8" name="Picture 1" descr="C:\Users\Sam\AppData\Roaming\Tencent\Users\1850360580\QQ\WinTemp\RichOle\YK}H4AJS{ILQO]D2]H5Z24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63" y="8712"/>
            <a:ext cx="4089137" cy="37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6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710"/>
            <a:ext cx="7056784" cy="680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altLang="zh-CN" b="1" dirty="0" smtClean="0">
                <a:solidFill>
                  <a:srgbClr val="FF0000"/>
                </a:solidFill>
              </a:rPr>
              <a:t>RTL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sp>
        <p:nvSpPr>
          <p:cNvPr id="2" name="左中括号 1"/>
          <p:cNvSpPr/>
          <p:nvPr/>
        </p:nvSpPr>
        <p:spPr bwMode="auto">
          <a:xfrm>
            <a:off x="82790" y="1844824"/>
            <a:ext cx="72008" cy="1944216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左中括号 8"/>
          <p:cNvSpPr/>
          <p:nvPr/>
        </p:nvSpPr>
        <p:spPr bwMode="auto">
          <a:xfrm>
            <a:off x="82790" y="4149080"/>
            <a:ext cx="72008" cy="237626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左中括号 10"/>
          <p:cNvSpPr/>
          <p:nvPr/>
        </p:nvSpPr>
        <p:spPr bwMode="auto">
          <a:xfrm>
            <a:off x="107504" y="1141636"/>
            <a:ext cx="47294" cy="51256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36296" y="98072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控制电路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126876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状态转换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11960" y="2132856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次态逻辑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1960" y="5045114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3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输出逻辑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4" name="Picture 1" descr="C:\Users\Sam\AppData\Roaming\Tencent\Users\1850360580\QQ\WinTemp\RichOle\~J3TI5@ITFKIVH`EI2Z~9F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829" y="3243151"/>
            <a:ext cx="2197592" cy="12459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79" y="1468815"/>
            <a:ext cx="2038237" cy="50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1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895350"/>
            <a:ext cx="2519772" cy="59626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9036496" cy="835920"/>
          </a:xfrm>
        </p:spPr>
        <p:txBody>
          <a:bodyPr/>
          <a:lstStyle/>
          <a:p>
            <a:pPr algn="r"/>
            <a:r>
              <a:rPr lang="en-US" altLang="zh-CN" sz="2800" b="1" dirty="0" smtClean="0">
                <a:solidFill>
                  <a:srgbClr val="FF0000"/>
                </a:solidFill>
              </a:rPr>
              <a:t>RTL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描述</a:t>
            </a:r>
            <a:r>
              <a:rPr lang="en-US" altLang="zh-CN" sz="2800" dirty="0" smtClean="0"/>
              <a:t>-3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b="1" dirty="0" smtClean="0"/>
              <a:t>数据路径</a:t>
            </a:r>
            <a:endParaRPr lang="zh-CN" altLang="en-US" sz="32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35496" y="-27384"/>
            <a:ext cx="7283466" cy="3581118"/>
            <a:chOff x="107504" y="1010310"/>
            <a:chExt cx="7283466" cy="3581118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010310"/>
              <a:ext cx="7283466" cy="14105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931" y="2408532"/>
              <a:ext cx="6575309" cy="2182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左中括号 1"/>
            <p:cNvSpPr/>
            <p:nvPr/>
          </p:nvSpPr>
          <p:spPr bwMode="auto">
            <a:xfrm>
              <a:off x="132218" y="2311809"/>
              <a:ext cx="72008" cy="1944216"/>
            </a:xfrm>
            <a:prstGeom prst="leftBracke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77825" name="Picture 1" descr="C:\Users\Sam\AppData\Roaming\Tencent\Users\1850360580\QQ\WinTemp\RichOle\YK}H4AJS{ILQO]D2]H5Z24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701" y="3064032"/>
            <a:ext cx="4089137" cy="37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635896" y="1268760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寄存器传输操作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9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" y="990266"/>
            <a:ext cx="6032925" cy="2283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结构描述：</a:t>
            </a:r>
            <a:r>
              <a:rPr lang="zh-CN" altLang="en-US" b="1" dirty="0" smtClean="0"/>
              <a:t>状态图</a:t>
            </a:r>
            <a:endParaRPr lang="zh-CN" altLang="en-US" b="1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" y="3330861"/>
            <a:ext cx="5922591" cy="18263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43608" y="5214621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状</a:t>
            </a:r>
            <a:endParaRPr lang="en-US" altLang="zh-CN" dirty="0" smtClean="0"/>
          </a:p>
          <a:p>
            <a:r>
              <a:rPr lang="zh-CN" altLang="en-US" dirty="0" smtClean="0"/>
              <a:t>态</a:t>
            </a:r>
            <a:endParaRPr lang="en-US" altLang="zh-CN" dirty="0" smtClean="0"/>
          </a:p>
          <a:p>
            <a:r>
              <a:rPr lang="zh-CN" altLang="en-US" dirty="0" smtClean="0"/>
              <a:t>分</a:t>
            </a:r>
            <a:endParaRPr lang="en-US" altLang="zh-CN" dirty="0" smtClean="0"/>
          </a:p>
          <a:p>
            <a:r>
              <a:rPr lang="zh-CN" altLang="en-US" dirty="0" smtClean="0"/>
              <a:t>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619672" y="5541039"/>
                <a:ext cx="193296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𝒊𝒅𝒆𝒍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𝟎𝟎</m:t>
                      </m:r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𝑺</m:t>
                      </m:r>
                      <m:r>
                        <a:rPr lang="en-US" altLang="zh-CN" b="1" i="1">
                          <a:latin typeface="Cambria Math"/>
                        </a:rPr>
                        <m:t>_</m:t>
                      </m:r>
                      <m:r>
                        <a:rPr lang="en-US" altLang="zh-CN" b="1" i="1">
                          <a:latin typeface="Cambria Math"/>
                        </a:rPr>
                        <m:t>𝟏</m:t>
                      </m:r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𝟎𝟏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/>
                        </a:rPr>
                        <m:t>𝑺</m:t>
                      </m:r>
                      <m:r>
                        <a:rPr lang="en-US" altLang="zh-CN" b="1" i="1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  <m:r>
                        <a:rPr lang="en-US" altLang="zh-CN" b="1" i="1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𝟏𝟏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541039"/>
                <a:ext cx="1932965" cy="1200329"/>
              </a:xfrm>
              <a:prstGeom prst="rect">
                <a:avLst/>
              </a:prstGeom>
              <a:blipFill rotWithShape="0">
                <a:blip r:embed="rId5"/>
                <a:stretch>
                  <a:fillRect r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308304" y="-49196"/>
            <a:ext cx="1181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人工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设计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873841" y="5205320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41" y="5205320"/>
                <a:ext cx="559191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145000" y="5205320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000" y="5205320"/>
                <a:ext cx="559191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7" y="990266"/>
            <a:ext cx="2946182" cy="50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576064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800" b="1" dirty="0" smtClean="0"/>
              <a:t>数字系统</a:t>
            </a:r>
            <a:r>
              <a:rPr lang="zh-CN" altLang="en-US" sz="2800" dirty="0" smtClean="0"/>
              <a:t>：</a:t>
            </a:r>
            <a:r>
              <a:rPr lang="zh-CN" altLang="en-US" sz="2800" dirty="0" smtClean="0">
                <a:solidFill>
                  <a:srgbClr val="FF0000"/>
                </a:solidFill>
              </a:rPr>
              <a:t>门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+ </a:t>
            </a:r>
            <a:r>
              <a:rPr lang="zh-CN" altLang="en-US" sz="2800" dirty="0" smtClean="0">
                <a:solidFill>
                  <a:srgbClr val="FF0000"/>
                </a:solidFill>
              </a:rPr>
              <a:t>触发器</a:t>
            </a:r>
            <a:r>
              <a:rPr lang="zh-CN" altLang="en-US" sz="2800" dirty="0" smtClean="0"/>
              <a:t>  构成的时序逻辑系统。</a:t>
            </a:r>
            <a:endParaRPr lang="en-US" altLang="zh-CN" sz="28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 smtClean="0"/>
              <a:t>时序电路：采用</a:t>
            </a:r>
            <a:r>
              <a:rPr lang="zh-CN" altLang="en-US" sz="2800" b="1" dirty="0" smtClean="0"/>
              <a:t>状态表</a:t>
            </a:r>
            <a:r>
              <a:rPr lang="zh-CN" altLang="en-US" sz="2800" dirty="0" smtClean="0"/>
              <a:t>描述。</a:t>
            </a:r>
            <a:endParaRPr lang="en-US" altLang="zh-CN" sz="28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 smtClean="0"/>
              <a:t>复杂系统的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状态过多</a:t>
            </a:r>
            <a:r>
              <a:rPr lang="zh-CN" altLang="en-US" sz="2800" dirty="0" smtClean="0"/>
              <a:t>，状态表无法描述。</a:t>
            </a:r>
            <a:endParaRPr lang="en-US" altLang="zh-CN" sz="28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 smtClean="0"/>
              <a:t>采用模块化设计方法：</a:t>
            </a:r>
            <a:endParaRPr lang="en-US" altLang="zh-CN" sz="28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系统被分割成子系统（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模块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每个模块完成一定的功能</a:t>
            </a:r>
            <a:endParaRPr lang="en-US" altLang="zh-CN" sz="2400" dirty="0" smtClean="0"/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每个模块由寄存器、译码器、数据选择器、算术运算单元、控制逻辑</a:t>
            </a:r>
            <a:r>
              <a:rPr lang="en-US" altLang="zh-CN" sz="2400" dirty="0" smtClean="0"/>
              <a:t>......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通过共用</a:t>
            </a:r>
            <a:r>
              <a:rPr lang="zh-CN" altLang="en-US" sz="2400" b="1" dirty="0" smtClean="0"/>
              <a:t>数据</a:t>
            </a:r>
            <a:r>
              <a:rPr lang="zh-CN" altLang="en-US" sz="2400" dirty="0" smtClean="0"/>
              <a:t>和</a:t>
            </a:r>
            <a:r>
              <a:rPr lang="zh-CN" altLang="en-US" sz="2400" b="1" dirty="0" smtClean="0"/>
              <a:t>控制端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将不同的模块连接成一个完整的数字系统</a:t>
            </a:r>
            <a:endParaRPr lang="en-US" altLang="zh-CN" sz="2400" dirty="0" smtClean="0"/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700" b="1" dirty="0" smtClean="0">
                <a:solidFill>
                  <a:srgbClr val="FF0000"/>
                </a:solidFill>
              </a:rPr>
              <a:t>模块</a:t>
            </a:r>
            <a:r>
              <a:rPr lang="zh-CN" altLang="en-US" sz="2700" dirty="0" smtClean="0"/>
              <a:t>：一组</a:t>
            </a:r>
            <a:r>
              <a:rPr lang="zh-CN" altLang="en-US" sz="2700" b="1" dirty="0" smtClean="0"/>
              <a:t>寄存器</a:t>
            </a:r>
            <a:r>
              <a:rPr lang="zh-CN" altLang="en-US" sz="2700" dirty="0" smtClean="0"/>
              <a:t>以及对存储在寄存器中</a:t>
            </a:r>
            <a:r>
              <a:rPr lang="zh-CN" altLang="en-US" sz="2700" b="1" dirty="0" smtClean="0"/>
              <a:t>信息的操作</a:t>
            </a:r>
            <a:r>
              <a:rPr lang="zh-CN" altLang="en-US" sz="2700" dirty="0" smtClean="0"/>
              <a:t>。</a:t>
            </a:r>
            <a:endParaRPr lang="zh-CN" altLang="en-US" sz="27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设计大型复杂数字系统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433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1" y="977909"/>
            <a:ext cx="5405835" cy="204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结构描述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状态表</a:t>
            </a:r>
            <a:endParaRPr lang="zh-CN" altLang="en-US" b="1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" y="3077925"/>
            <a:ext cx="9119286" cy="373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801" name="Picture 1" descr="C:\Users\Sam\AppData\Roaming\Tencent\Users\1850360580\QQ\WinTemp\RichOle\~J3TI5@ITFKIVH`EI2Z~9F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4" y="977909"/>
            <a:ext cx="3608310" cy="20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308304" y="-49196"/>
            <a:ext cx="1181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人工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设计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763688" y="3198245"/>
            <a:ext cx="1080120" cy="3495179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4908344" y="3198060"/>
            <a:ext cx="1080120" cy="3495179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53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08720"/>
            <a:ext cx="7763592" cy="1659051"/>
          </a:xfrm>
        </p:spPr>
        <p:txBody>
          <a:bodyPr/>
          <a:lstStyle/>
          <a:p>
            <a:r>
              <a:rPr lang="zh-CN" altLang="en-US" sz="2800" dirty="0" smtClean="0"/>
              <a:t>根据状态表，可用</a:t>
            </a:r>
            <a:r>
              <a:rPr lang="en-US" altLang="zh-CN" sz="2800" dirty="0" smtClean="0"/>
              <a:t>5</a:t>
            </a:r>
            <a:r>
              <a:rPr lang="zh-CN" altLang="en-US" sz="2800" dirty="0" smtClean="0"/>
              <a:t>变量的卡诺图化简；</a:t>
            </a:r>
            <a:endParaRPr lang="en-US" altLang="zh-CN" sz="2800" dirty="0" smtClean="0"/>
          </a:p>
          <a:p>
            <a:r>
              <a:rPr lang="zh-CN" altLang="en-US" sz="2800" dirty="0" smtClean="0"/>
              <a:t>当输入变量多时，也可通过直接观察来化简。</a:t>
            </a:r>
            <a:endParaRPr lang="en-US" altLang="zh-CN" sz="2800" dirty="0" smtClean="0"/>
          </a:p>
          <a:p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假设：采用</a:t>
            </a:r>
            <a:r>
              <a:rPr lang="en-US" altLang="zh-CN" sz="2800" dirty="0" smtClean="0">
                <a:latin typeface="楷体" pitchFamily="49" charset="-122"/>
                <a:ea typeface="楷体" pitchFamily="49" charset="-122"/>
              </a:rPr>
              <a:t>D</a:t>
            </a:r>
            <a:r>
              <a:rPr lang="zh-CN" altLang="en-US" sz="2800" dirty="0" smtClean="0">
                <a:latin typeface="楷体" pitchFamily="49" charset="-122"/>
                <a:ea typeface="楷体" pitchFamily="49" charset="-122"/>
              </a:rPr>
              <a:t>触发器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控制逻辑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4" y="4136851"/>
            <a:ext cx="65341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568" y="2711868"/>
                <a:ext cx="2802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𝑮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711868"/>
                <a:ext cx="2802754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79512" y="2636912"/>
            <a:ext cx="553998" cy="13042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输入方程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1560" y="3359940"/>
                <a:ext cx="392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𝑮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𝑺𝒕𝒂𝒓𝒕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1" i="1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>
                          <a:latin typeface="Cambria Math"/>
                          <a:ea typeface="Cambria Math"/>
                        </a:rPr>
                        <m:t>𝒊𝒅𝒍𝒆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59940"/>
                <a:ext cx="392819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85376" y="2480353"/>
            <a:ext cx="553998" cy="13042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出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方程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99414" y="1916832"/>
                <a:ext cx="2478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𝒔𝒆𝒕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14" y="1916832"/>
                <a:ext cx="2478499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3817" y="2348880"/>
                <a:ext cx="25410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𝒄𝒍𝒓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817" y="2348880"/>
                <a:ext cx="2541017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99414" y="2780928"/>
                <a:ext cx="19105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𝒔𝒆𝒕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14" y="2780928"/>
                <a:ext cx="1910523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6520" y="3212976"/>
                <a:ext cx="3623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𝒄𝒍𝒓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𝑺𝒕𝒂𝒓𝒕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𝒊𝒅𝒍𝒆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20" y="3212976"/>
                <a:ext cx="3623107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24717" y="3645024"/>
                <a:ext cx="2098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𝒊𝒏𝒄𝒓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17" y="3645024"/>
                <a:ext cx="209807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/>
          <p:cNvSpPr/>
          <p:nvPr/>
        </p:nvSpPr>
        <p:spPr bwMode="auto">
          <a:xfrm>
            <a:off x="5230220" y="2085562"/>
            <a:ext cx="181162" cy="191971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左大括号 16"/>
          <p:cNvSpPr/>
          <p:nvPr/>
        </p:nvSpPr>
        <p:spPr bwMode="auto">
          <a:xfrm>
            <a:off x="642929" y="2741484"/>
            <a:ext cx="181162" cy="113538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73489" y="4658924"/>
            <a:ext cx="492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态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分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配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033529" y="4874948"/>
                <a:ext cx="1932965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𝒊𝒅𝒆𝒍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𝟎𝟎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𝟎𝟏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zh-CN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𝟏𝟏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29" y="4874948"/>
                <a:ext cx="1932965" cy="1200329"/>
              </a:xfrm>
              <a:prstGeom prst="rect">
                <a:avLst/>
              </a:prstGeom>
              <a:blipFill rotWithShape="0">
                <a:blip r:embed="rId10"/>
                <a:stretch>
                  <a:fillRect r="-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8285995" y="4541058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95" y="4541058"/>
                <a:ext cx="559191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557154" y="4541058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154" y="4541058"/>
                <a:ext cx="559191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308304" y="-49196"/>
            <a:ext cx="1181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人工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设计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1292589" y="4201193"/>
            <a:ext cx="792975" cy="2536579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3563888" y="4201008"/>
            <a:ext cx="792975" cy="2536579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66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控制单元逻辑图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1844824"/>
                <a:ext cx="2802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𝑮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844824"/>
                <a:ext cx="2802754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5496" y="1044677"/>
            <a:ext cx="553998" cy="13042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输入方程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67544" y="1167135"/>
                <a:ext cx="39281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</a:rPr>
                            <m:t>𝑮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𝑺𝒕𝒂𝒓𝒕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𝒊𝒅𝒍𝒆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167135"/>
                <a:ext cx="392819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499992" y="608145"/>
            <a:ext cx="553998" cy="13042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输</a:t>
            </a:r>
            <a:r>
              <a:rPr lang="zh-CN" altLang="en-US" b="1" dirty="0">
                <a:latin typeface="楷体" pitchFamily="49" charset="-122"/>
                <a:ea typeface="楷体" pitchFamily="49" charset="-122"/>
              </a:rPr>
              <a:t>出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方程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414030" y="44624"/>
                <a:ext cx="2478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𝒔𝒆𝒕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030" y="44624"/>
                <a:ext cx="2478499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28433" y="476672"/>
                <a:ext cx="25410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𝒄𝒍𝒓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𝑬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𝑨</m:t>
                          </m:r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433" y="476672"/>
                <a:ext cx="2541017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14030" y="908720"/>
                <a:ext cx="19105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𝒔𝒆𝒕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030" y="908720"/>
                <a:ext cx="1910523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136" y="1340768"/>
                <a:ext cx="36231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𝒄𝒍𝒓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𝑭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𝑺𝒕𝒂𝒓𝒕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  <a:ea typeface="Cambria Math"/>
                        </a:rPr>
                        <m:t>𝒊𝒅𝒍𝒆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136" y="1340768"/>
                <a:ext cx="3623107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39333" y="1772816"/>
                <a:ext cx="20980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𝒊𝒏𝒄𝒓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𝑨</m:t>
                      </m:r>
                      <m:r>
                        <a:rPr lang="en-US" altLang="zh-CN" b="1" i="1" smtClean="0"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latin typeface="Cambria Math"/>
                        </a:rPr>
                        <m:t>𝑺</m:t>
                      </m:r>
                      <m:r>
                        <a:rPr lang="en-US" altLang="zh-CN" b="1" i="1" smtClean="0">
                          <a:latin typeface="Cambria Math"/>
                        </a:rPr>
                        <m:t>_</m:t>
                      </m:r>
                      <m:r>
                        <a:rPr lang="en-US" altLang="zh-CN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33" y="1772816"/>
                <a:ext cx="2098074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左大括号 15"/>
          <p:cNvSpPr/>
          <p:nvPr/>
        </p:nvSpPr>
        <p:spPr bwMode="auto">
          <a:xfrm>
            <a:off x="4944836" y="213354"/>
            <a:ext cx="181162" cy="191971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左大括号 16"/>
          <p:cNvSpPr/>
          <p:nvPr/>
        </p:nvSpPr>
        <p:spPr bwMode="auto">
          <a:xfrm>
            <a:off x="498913" y="1149249"/>
            <a:ext cx="181162" cy="1135387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" y="2442261"/>
            <a:ext cx="72390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268770" y="4874948"/>
                <a:ext cx="1839734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𝑖𝑑𝑒𝑙</m:t>
                      </m:r>
                      <m:r>
                        <a:rPr lang="en-US" altLang="zh-CN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=00</m:t>
                      </m:r>
                    </m:oMath>
                  </m:oMathPara>
                </a14:m>
                <a:endParaRPr lang="en-US" altLang="zh-CN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_1=01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𝑆</m:t>
                      </m:r>
                      <m:r>
                        <a:rPr lang="en-US" altLang="zh-CN" b="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_2=11</m:t>
                      </m:r>
                    </m:oMath>
                  </m:oMathPara>
                </a14:m>
                <a:endParaRPr lang="zh-CN" altLang="en-US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770" y="4874948"/>
                <a:ext cx="1839734" cy="1200329"/>
              </a:xfrm>
              <a:prstGeom prst="rect">
                <a:avLst/>
              </a:prstGeom>
              <a:blipFill rotWithShape="0">
                <a:blip r:embed="rId10"/>
                <a:stretch>
                  <a:fillRect r="-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7926770" y="-49196"/>
            <a:ext cx="11817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人工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zh-CN" altLang="en-US" sz="3600" b="1" dirty="0">
                <a:solidFill>
                  <a:srgbClr val="FF0000"/>
                </a:solidFill>
              </a:rPr>
              <a:t>设计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8394283" y="4541058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83" y="4541058"/>
                <a:ext cx="559191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8665442" y="4541058"/>
                <a:ext cx="559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442" y="4541058"/>
                <a:ext cx="559191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29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-27384"/>
            <a:ext cx="8928992" cy="835920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结构描述</a:t>
            </a:r>
            <a:r>
              <a:rPr lang="en-US" altLang="zh-CN" dirty="0" smtClean="0"/>
              <a:t>-</a:t>
            </a:r>
            <a:r>
              <a:rPr lang="zh-CN" altLang="en-US" sz="3600" dirty="0" smtClean="0"/>
              <a:t>等效于原理图</a:t>
            </a:r>
            <a:r>
              <a:rPr lang="en-US" altLang="zh-CN" sz="3600" dirty="0" smtClean="0"/>
              <a:t>/</a:t>
            </a:r>
            <a:r>
              <a:rPr lang="zh-CN" altLang="en-US" sz="3600" dirty="0" smtClean="0"/>
              <a:t>电路的框图</a:t>
            </a:r>
            <a:endParaRPr lang="zh-CN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64704"/>
            <a:ext cx="7272808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" descr="C:\Users\Sam\AppData\Roaming\Tencent\Users\1850360580\QQ\WinTemp\RichOle\YK}H4AJS{ILQO]D2]H5Z24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359" y="3050004"/>
            <a:ext cx="4089137" cy="379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06597" y="1660738"/>
            <a:ext cx="1965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RTL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描述类似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3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结构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en-US" altLang="zh-CN" dirty="0" smtClean="0"/>
              <a:t>-2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控制单元</a:t>
            </a:r>
            <a:endParaRPr lang="zh-CN" altLang="en-US" b="1" dirty="0"/>
          </a:p>
        </p:txBody>
      </p:sp>
      <p:sp>
        <p:nvSpPr>
          <p:cNvPr id="2" name="左中括号 1"/>
          <p:cNvSpPr/>
          <p:nvPr/>
        </p:nvSpPr>
        <p:spPr bwMode="auto">
          <a:xfrm>
            <a:off x="107504" y="3140968"/>
            <a:ext cx="72008" cy="345638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1994"/>
            <a:ext cx="5223510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7" y="4278697"/>
            <a:ext cx="378333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30050"/>
            <a:ext cx="5544615" cy="3363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>
            <a:off x="1691680" y="4149080"/>
            <a:ext cx="6336704" cy="14154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763688" y="3573016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图上未标</a:t>
            </a:r>
            <a:endParaRPr lang="zh-CN" altLang="en-US" sz="2200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 flipV="1">
            <a:off x="2155542" y="3212976"/>
            <a:ext cx="2632482" cy="14401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8" name="直接箭头连接符 17"/>
          <p:cNvCxnSpPr/>
          <p:nvPr/>
        </p:nvCxnSpPr>
        <p:spPr bwMode="auto">
          <a:xfrm flipV="1">
            <a:off x="2307942" y="3212976"/>
            <a:ext cx="5216386" cy="1592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1979712" y="4149080"/>
            <a:ext cx="5544616" cy="9826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1979712" y="4509120"/>
            <a:ext cx="6336704" cy="8121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24" name="直接箭头连接符 23"/>
          <p:cNvCxnSpPr/>
          <p:nvPr/>
        </p:nvCxnSpPr>
        <p:spPr bwMode="auto">
          <a:xfrm flipV="1">
            <a:off x="2132112" y="5131753"/>
            <a:ext cx="6184304" cy="445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26" name="直接箭头连接符 25"/>
          <p:cNvCxnSpPr/>
          <p:nvPr/>
        </p:nvCxnSpPr>
        <p:spPr bwMode="auto">
          <a:xfrm flipV="1">
            <a:off x="1979712" y="4653136"/>
            <a:ext cx="3495318" cy="11521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pic>
        <p:nvPicPr>
          <p:cNvPr id="16" name="Picture 1" descr="C:\Users\Sam\AppData\Roaming\Tencent\Users\1850360580\QQ\WinTemp\RichOle\~J3TI5@ITFKIVH`EI2Z~9F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4" y="663183"/>
            <a:ext cx="3608310" cy="20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23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>
                <a:solidFill>
                  <a:srgbClr val="FF0000"/>
                </a:solidFill>
              </a:rPr>
              <a:t>结构</a:t>
            </a:r>
            <a:r>
              <a:rPr lang="zh-CN" altLang="en-US" b="1" dirty="0" smtClean="0">
                <a:solidFill>
                  <a:srgbClr val="FF0000"/>
                </a:solidFill>
              </a:rPr>
              <a:t>描述</a:t>
            </a:r>
            <a:r>
              <a:rPr lang="en-US" altLang="zh-CN" dirty="0" smtClean="0"/>
              <a:t>-2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控制单元</a:t>
            </a:r>
            <a:endParaRPr lang="zh-CN" altLang="en-US" b="1" dirty="0"/>
          </a:p>
        </p:txBody>
      </p:sp>
      <p:sp>
        <p:nvSpPr>
          <p:cNvPr id="2" name="左中括号 1"/>
          <p:cNvSpPr/>
          <p:nvPr/>
        </p:nvSpPr>
        <p:spPr bwMode="auto">
          <a:xfrm>
            <a:off x="107504" y="3140968"/>
            <a:ext cx="72008" cy="3456384"/>
          </a:xfrm>
          <a:prstGeom prst="leftBracke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01994"/>
            <a:ext cx="5223510" cy="329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7" y="4278697"/>
            <a:ext cx="378333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" descr="C:\Users\Sam\AppData\Roaming\Tencent\Users\1850360580\QQ\WinTemp\RichOle\~J3TI5@ITFKIVH`EI2Z~9F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94" y="663183"/>
            <a:ext cx="3608310" cy="20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5" name="Picture 1" descr="C:\Users\Sam\AppData\Roaming\Tencent\Users\1850360580\QQ\WinTemp\RichOle\JKPBQG0ZMMW7%_UVC5@QCV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63149" y="4149080"/>
            <a:ext cx="4129331" cy="228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 bwMode="auto">
          <a:xfrm>
            <a:off x="5586419" y="4149080"/>
            <a:ext cx="1342774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1" name="直接箭头连接符 20"/>
          <p:cNvCxnSpPr>
            <a:stCxn id="19" idx="1"/>
          </p:cNvCxnSpPr>
          <p:nvPr/>
        </p:nvCxnSpPr>
        <p:spPr bwMode="auto">
          <a:xfrm flipH="1">
            <a:off x="1823339" y="4293096"/>
            <a:ext cx="3763080" cy="18722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665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29000"/>
            <a:ext cx="6486721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123952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结构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描述</a:t>
            </a:r>
            <a:r>
              <a:rPr lang="en-US" altLang="zh-CN" sz="3600" dirty="0" smtClean="0"/>
              <a:t>-3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b="1" dirty="0" smtClean="0"/>
              <a:t>数据路径</a:t>
            </a:r>
            <a:endParaRPr lang="zh-CN" altLang="en-US" sz="3600" b="1" dirty="0"/>
          </a:p>
        </p:txBody>
      </p:sp>
      <p:pic>
        <p:nvPicPr>
          <p:cNvPr id="6" name="Picture 1" descr="C:\Users\Sam\AppData\Roaming\Tencent\Users\1850360580\QQ\WinTemp\RichOle\YK}H4AJS{ILQO]D2]H5Z24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-1"/>
            <a:ext cx="4355976" cy="403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2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-15147"/>
            <a:ext cx="5436096" cy="2836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44624"/>
            <a:ext cx="8928992" cy="1123952"/>
          </a:xfrm>
        </p:spPr>
        <p:txBody>
          <a:bodyPr/>
          <a:lstStyle/>
          <a:p>
            <a:pPr algn="l"/>
            <a:r>
              <a:rPr lang="zh-CN" altLang="en-US" sz="3600" b="1" dirty="0">
                <a:solidFill>
                  <a:srgbClr val="FF0000"/>
                </a:solidFill>
              </a:rPr>
              <a:t>结构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描述</a:t>
            </a:r>
            <a:r>
              <a:rPr lang="en-US" altLang="zh-CN" sz="3600" dirty="0" smtClean="0"/>
              <a:t>-3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3600" b="1" dirty="0" smtClean="0"/>
              <a:t>数据路径</a:t>
            </a:r>
            <a:endParaRPr lang="zh-CN" altLang="en-US" sz="3600" b="1" dirty="0"/>
          </a:p>
        </p:txBody>
      </p:sp>
      <p:pic>
        <p:nvPicPr>
          <p:cNvPr id="79873" name="Picture 1" descr="C:\Users\Sam\AppData\Roaming\Tencent\Users\1850360580\QQ\WinTemp\RichOle\JKPBQG0ZMMW7%_UVC5@QCV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780928"/>
            <a:ext cx="5868144" cy="148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3854054" y="2252158"/>
            <a:ext cx="1080120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17361" y="3168584"/>
            <a:ext cx="1018335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6" name="直接箭头连接符 5"/>
          <p:cNvCxnSpPr>
            <a:stCxn id="2" idx="1"/>
            <a:endCxn id="8" idx="0"/>
          </p:cNvCxnSpPr>
          <p:nvPr/>
        </p:nvCxnSpPr>
        <p:spPr bwMode="auto">
          <a:xfrm flipH="1">
            <a:off x="1326529" y="2396174"/>
            <a:ext cx="2527525" cy="772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pic>
        <p:nvPicPr>
          <p:cNvPr id="79874" name="Picture 2" descr="C:\Users\Sam\AppData\Roaming\Tencent\Users\1850360580\QQ\WinTemp\RichOle\40XVFHOR0%B0V206PQ)RY3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645024"/>
            <a:ext cx="4283968" cy="318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5689191" y="3632667"/>
            <a:ext cx="1378375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14" name="直接箭头连接符 13"/>
          <p:cNvCxnSpPr>
            <a:stCxn id="13" idx="0"/>
          </p:cNvCxnSpPr>
          <p:nvPr/>
        </p:nvCxnSpPr>
        <p:spPr bwMode="auto">
          <a:xfrm flipH="1" flipV="1">
            <a:off x="5148064" y="1988840"/>
            <a:ext cx="1230315" cy="16438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8632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52736"/>
            <a:ext cx="8928992" cy="5517232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RTL in HDL	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的寄存器传输级描述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8.4 Algorithmic State Machines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算法状态机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8.5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8.6 HDL Description of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 smtClean="0"/>
              <a:t>8.7 Sequential Binary Multiplier	</a:t>
            </a:r>
            <a:r>
              <a:rPr lang="zh-CN" altLang="en-US" sz="2400" b="1" dirty="0" smtClean="0"/>
              <a:t>时序二进制乘法器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8.8 Control Logic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控制逻辑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8.10 Design with Multiplexers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用数据选择器进行设计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8892" y="4193792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8892" y="3164195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18892" y="5703639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990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80728"/>
            <a:ext cx="9036496" cy="1080120"/>
          </a:xfrm>
        </p:spPr>
        <p:txBody>
          <a:bodyPr/>
          <a:lstStyle/>
          <a:p>
            <a:r>
              <a:rPr lang="zh-CN" altLang="en-US" sz="2800" b="1" dirty="0" smtClean="0"/>
              <a:t>功能</a:t>
            </a:r>
            <a:r>
              <a:rPr lang="zh-CN" altLang="en-US" sz="2800" dirty="0" smtClean="0"/>
              <a:t>：</a:t>
            </a:r>
            <a:r>
              <a:rPr lang="en-US" altLang="zh-CN" sz="2800" dirty="0"/>
              <a:t>2</a:t>
            </a:r>
            <a:r>
              <a:rPr lang="zh-CN" altLang="en-US" sz="2800" dirty="0" smtClean="0"/>
              <a:t>个</a:t>
            </a:r>
            <a:r>
              <a:rPr lang="en-US" altLang="zh-CN" sz="2800" b="1" dirty="0" smtClean="0"/>
              <a:t>8</a:t>
            </a:r>
            <a:r>
              <a:rPr lang="zh-CN" altLang="en-US" sz="2800" b="1" dirty="0" smtClean="0"/>
              <a:t>位</a:t>
            </a:r>
            <a:r>
              <a:rPr lang="zh-CN" altLang="en-US" sz="2800" dirty="0" smtClean="0"/>
              <a:t>无符号二进制数相乘</a:t>
            </a:r>
            <a:endParaRPr lang="en-US" altLang="zh-CN" sz="2800" dirty="0" smtClean="0"/>
          </a:p>
          <a:p>
            <a:r>
              <a:rPr lang="zh-CN" altLang="en-US" sz="2800" b="1" dirty="0" smtClean="0"/>
              <a:t>实现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个加法器 </a:t>
            </a:r>
            <a:r>
              <a:rPr lang="en-US" altLang="zh-CN" sz="2800" dirty="0" smtClean="0"/>
              <a:t>+ 1</a:t>
            </a:r>
            <a:r>
              <a:rPr lang="zh-CN" altLang="en-US" sz="2800" dirty="0" smtClean="0"/>
              <a:t>个移位寄存器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：时序二进制乘法器</a:t>
            </a:r>
            <a:endParaRPr lang="zh-CN" altLang="en-US" dirty="0"/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060848"/>
            <a:ext cx="7762033" cy="180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03857"/>
            <a:ext cx="3384376" cy="282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4849" y="3466071"/>
            <a:ext cx="51667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/>
              <a:t>两个</a:t>
            </a:r>
            <a:r>
              <a:rPr lang="en-US" altLang="zh-CN" sz="2200" dirty="0" smtClean="0"/>
              <a:t>n</a:t>
            </a:r>
            <a:r>
              <a:rPr lang="zh-CN" altLang="en-US" sz="2200" dirty="0" smtClean="0"/>
              <a:t>位二进制数相乘的乘积最多有</a:t>
            </a:r>
            <a:r>
              <a:rPr lang="en-US" altLang="zh-CN" sz="2200" dirty="0" smtClean="0"/>
              <a:t>2n</a:t>
            </a:r>
            <a:r>
              <a:rPr lang="zh-CN" altLang="en-US" sz="2200" dirty="0" smtClean="0"/>
              <a:t>位</a:t>
            </a:r>
            <a:endParaRPr lang="zh-CN" alt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672408" y="4289028"/>
            <a:ext cx="5364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方案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/>
              <a:t>只</a:t>
            </a:r>
            <a:r>
              <a:rPr lang="zh-CN" altLang="en-US" dirty="0" smtClean="0"/>
              <a:t>对两个二进制数值进行加法运算，并用寄存器不断</a:t>
            </a:r>
            <a:r>
              <a:rPr lang="zh-CN" altLang="en-US" b="1" dirty="0" smtClean="0"/>
              <a:t>累加部分积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将产生的部分积</a:t>
            </a:r>
            <a:r>
              <a:rPr lang="zh-CN" altLang="en-US" b="1" dirty="0" smtClean="0">
                <a:solidFill>
                  <a:srgbClr val="FF0000"/>
                </a:solidFill>
              </a:rPr>
              <a:t>右移</a:t>
            </a:r>
            <a:r>
              <a:rPr lang="zh-CN" altLang="en-US" dirty="0" smtClean="0"/>
              <a:t>，而非左移被乘数；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当乘数位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，不必加。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39803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被乘数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416" y="437423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乘数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5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寄存器</a:t>
            </a:r>
            <a:r>
              <a:rPr lang="zh-CN" altLang="en-US" sz="2800" dirty="0"/>
              <a:t>是数字系统的基本部件。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数字系统中的模块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一组寄存器，以及对存储在寄存器中信息的操作。</a:t>
            </a:r>
            <a:endParaRPr lang="en-US" altLang="zh-CN" sz="2800" dirty="0" smtClean="0"/>
          </a:p>
          <a:p>
            <a:r>
              <a:rPr lang="zh-CN" altLang="en-US" sz="2800" dirty="0" smtClean="0"/>
              <a:t>寄存器传输级（</a:t>
            </a:r>
            <a:r>
              <a:rPr lang="en-US" altLang="zh-CN" sz="2800" dirty="0" smtClean="0"/>
              <a:t>RTL</a:t>
            </a:r>
            <a:r>
              <a:rPr lang="zh-CN" altLang="en-US" sz="2800" dirty="0" smtClean="0"/>
              <a:t>）有三个条件：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系统中有一组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寄存器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 smtClean="0"/>
              <a:t>操作存储在寄存器中的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数据</a:t>
            </a:r>
            <a:r>
              <a:rPr lang="zh-CN" altLang="en-US" sz="2400" dirty="0" smtClean="0"/>
              <a:t>：移位、计数、复位、预置</a:t>
            </a:r>
            <a:r>
              <a:rPr lang="en-US" altLang="zh-CN" sz="2400" dirty="0" smtClean="0"/>
              <a:t>...</a:t>
            </a:r>
          </a:p>
          <a:p>
            <a:pPr lvl="1"/>
            <a:r>
              <a:rPr lang="zh-CN" altLang="en-US" sz="2400" dirty="0" smtClean="0"/>
              <a:t>系统中有控制操作时序的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信号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类操作：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将数据从一个寄存器传送给另一个寄存器的</a:t>
            </a:r>
            <a:r>
              <a:rPr lang="zh-CN" altLang="en-US" sz="2400" b="1" dirty="0" smtClean="0"/>
              <a:t>传送操作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对寄存器中的数据进行</a:t>
            </a:r>
            <a:r>
              <a:rPr lang="zh-CN" altLang="en-US" sz="2400" b="1" dirty="0" smtClean="0"/>
              <a:t>算术运算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对寄存器中的非数值数据执行按位操作的</a:t>
            </a:r>
            <a:r>
              <a:rPr lang="zh-CN" altLang="en-US" sz="2400" b="1" dirty="0" smtClean="0"/>
              <a:t>逻辑运算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对寄存器间的数据进行</a:t>
            </a:r>
            <a:r>
              <a:rPr lang="zh-CN" altLang="en-US" sz="2400" b="1" dirty="0" smtClean="0"/>
              <a:t>移位操作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寄存器传输级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RTL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 bwMode="auto">
          <a:xfrm>
            <a:off x="395536" y="5373216"/>
            <a:ext cx="144016" cy="111603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57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二进制乘法器：</a:t>
            </a:r>
            <a:r>
              <a:rPr lang="zh-CN" altLang="en-US" b="1" dirty="0" smtClean="0"/>
              <a:t>框图</a:t>
            </a:r>
            <a:endParaRPr lang="zh-CN" altLang="en-US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5" y="1052736"/>
            <a:ext cx="8834755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089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449" y="2780929"/>
            <a:ext cx="7709929" cy="4067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1267968"/>
          </a:xfrm>
        </p:spPr>
        <p:txBody>
          <a:bodyPr/>
          <a:lstStyle/>
          <a:p>
            <a:pPr algn="r"/>
            <a:r>
              <a:rPr lang="zh-CN" altLang="en-US" dirty="0" smtClean="0"/>
              <a:t>二进制乘法器：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1" dirty="0" smtClean="0"/>
              <a:t>数据路径</a:t>
            </a:r>
            <a:endParaRPr lang="zh-CN" altLang="en-US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" y="-6177"/>
            <a:ext cx="4476278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4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11" y="790000"/>
            <a:ext cx="3672408" cy="604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3" y="4005064"/>
            <a:ext cx="5276733" cy="278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/>
          <a:lstStyle/>
          <a:p>
            <a:pPr algn="l"/>
            <a:r>
              <a:rPr lang="zh-CN" altLang="en-US" dirty="0" smtClean="0"/>
              <a:t>二进制乘法器：</a:t>
            </a:r>
            <a:r>
              <a:rPr lang="en-US" altLang="zh-CN" b="1" dirty="0" smtClean="0"/>
              <a:t>ASM</a:t>
            </a:r>
            <a:r>
              <a:rPr lang="zh-CN" altLang="en-US" b="1" dirty="0" smtClean="0"/>
              <a:t>流程图</a:t>
            </a:r>
            <a:endParaRPr lang="zh-CN" altLang="en-US" b="1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30" y="1052736"/>
            <a:ext cx="412288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1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4022"/>
            <a:ext cx="3888432" cy="675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790000"/>
            <a:ext cx="3672408" cy="604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/>
          <a:lstStyle/>
          <a:p>
            <a:pPr algn="l"/>
            <a:r>
              <a:rPr lang="en-US" altLang="zh-CN" b="1" dirty="0" smtClean="0"/>
              <a:t>ASM</a:t>
            </a: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r>
              <a:rPr lang="zh-CN" altLang="en-US" b="1" dirty="0" smtClean="0"/>
              <a:t>流程图</a:t>
            </a:r>
            <a:endParaRPr lang="zh-CN" altLang="en-US" b="1" dirty="0"/>
          </a:p>
        </p:txBody>
      </p:sp>
      <p:sp>
        <p:nvSpPr>
          <p:cNvPr id="2" name="右箭头 1"/>
          <p:cNvSpPr/>
          <p:nvPr/>
        </p:nvSpPr>
        <p:spPr bwMode="auto">
          <a:xfrm>
            <a:off x="4211960" y="3212976"/>
            <a:ext cx="792088" cy="43204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79512" y="1052736"/>
            <a:ext cx="3672408" cy="18722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179512" y="2924944"/>
            <a:ext cx="3672408" cy="20162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79512" y="4941168"/>
            <a:ext cx="3672408" cy="17281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220072" y="332656"/>
            <a:ext cx="3816424" cy="20162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220072" y="2348880"/>
            <a:ext cx="3816424" cy="20162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220072" y="4365104"/>
            <a:ext cx="3816424" cy="2160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/>
          <a:lstStyle/>
          <a:p>
            <a:r>
              <a:rPr lang="zh-CN" altLang="en-US" b="1" dirty="0" smtClean="0"/>
              <a:t>二进制乘法举例</a:t>
            </a:r>
            <a:endParaRPr lang="zh-CN" altLang="en-US" b="1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65629"/>
            <a:ext cx="8928992" cy="468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9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92832"/>
            <a:ext cx="8928992" cy="5388496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RTL in HDL	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的寄存器传输级描述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8.4 Algorithmic State Machines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算法状态机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8.5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8.6 HDL Description of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8.7 Sequential Binary Multiplier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时序二进制乘法器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/>
              <a:t>8.8 Control Logic	</a:t>
            </a:r>
            <a:r>
              <a:rPr lang="zh-CN" altLang="en-US" sz="2400" b="1" dirty="0"/>
              <a:t>控制逻辑</a:t>
            </a:r>
            <a:endParaRPr lang="en-US" altLang="zh-CN" sz="2400" b="1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8.10 Design with Multiplexers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用数据选择器进行设计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8892" y="4121784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8892" y="3092187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18892" y="5703639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7377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648072"/>
          </a:xfrm>
        </p:spPr>
        <p:txBody>
          <a:bodyPr/>
          <a:lstStyle/>
          <a:p>
            <a:pPr algn="l"/>
            <a:r>
              <a:rPr lang="zh-CN" altLang="en-US" b="1" dirty="0" smtClean="0"/>
              <a:t>控制逻辑</a:t>
            </a:r>
            <a:r>
              <a:rPr lang="zh-CN" altLang="en-US" b="1" dirty="0" smtClean="0">
                <a:solidFill>
                  <a:srgbClr val="FF0000"/>
                </a:solidFill>
              </a:rPr>
              <a:t>设计</a:t>
            </a:r>
            <a:r>
              <a:rPr lang="en-US" altLang="zh-CN" dirty="0" smtClean="0"/>
              <a:t>(</a:t>
            </a:r>
            <a:r>
              <a:rPr lang="zh-CN" altLang="en-US" dirty="0" smtClean="0"/>
              <a:t>状态图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4022"/>
            <a:ext cx="3888432" cy="675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9" y="980728"/>
            <a:ext cx="482186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" y="3068960"/>
            <a:ext cx="5237868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5472391"/>
            <a:ext cx="4010025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9752" y="-99392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人工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1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b="1" dirty="0" smtClean="0"/>
              <a:t>控制逻辑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设计</a:t>
            </a:r>
            <a:r>
              <a:rPr lang="zh-CN" altLang="en-US" dirty="0" smtClean="0"/>
              <a:t>方案</a:t>
            </a:r>
            <a:r>
              <a:rPr lang="en-US" altLang="zh-CN" dirty="0"/>
              <a:t>1</a:t>
            </a:r>
            <a:r>
              <a:rPr lang="zh-CN" altLang="en-US" dirty="0" smtClean="0"/>
              <a:t>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b="1" dirty="0" smtClean="0">
                <a:solidFill>
                  <a:srgbClr val="FF0000"/>
                </a:solidFill>
              </a:rPr>
              <a:t>序列</a:t>
            </a:r>
            <a:r>
              <a:rPr lang="zh-CN" altLang="en-US" sz="3200" b="1" dirty="0">
                <a:solidFill>
                  <a:srgbClr val="FF0000"/>
                </a:solidFill>
              </a:rPr>
              <a:t>寄存器</a:t>
            </a:r>
            <a:r>
              <a:rPr lang="en-US" altLang="zh-CN" sz="3200" b="1" dirty="0">
                <a:solidFill>
                  <a:srgbClr val="FF0000"/>
                </a:solidFill>
              </a:rPr>
              <a:t>+</a:t>
            </a:r>
            <a:r>
              <a:rPr lang="zh-CN" altLang="en-US" sz="3200" b="1" dirty="0">
                <a:solidFill>
                  <a:srgbClr val="FF0000"/>
                </a:solidFill>
              </a:rPr>
              <a:t>译码器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64022"/>
            <a:ext cx="3888432" cy="675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79" y="1030156"/>
            <a:ext cx="482186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" y="3140968"/>
            <a:ext cx="514806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99592" y="4263479"/>
                <a:ext cx="1451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263479"/>
                <a:ext cx="1451423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-87773" y="5097884"/>
                <a:ext cx="5091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773" y="5097884"/>
                <a:ext cx="509177" cy="400110"/>
              </a:xfrm>
              <a:prstGeom prst="rect">
                <a:avLst/>
              </a:prstGeom>
              <a:blipFill rotWithShape="1"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-83120" y="5580521"/>
                <a:ext cx="5032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3120" y="5580521"/>
                <a:ext cx="503215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-108520" y="6069743"/>
                <a:ext cx="5091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520" y="6069743"/>
                <a:ext cx="509177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5147" y="3895985"/>
                <a:ext cx="39978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𝑆𝑡𝑎𝑟𝑡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𝑍𝑒𝑟𝑜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7" y="3895985"/>
                <a:ext cx="3997825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 bwMode="auto">
          <a:xfrm>
            <a:off x="3109260" y="5592535"/>
            <a:ext cx="216024" cy="501922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圆角矩形 13"/>
          <p:cNvSpPr/>
          <p:nvPr/>
        </p:nvSpPr>
        <p:spPr bwMode="auto">
          <a:xfrm>
            <a:off x="3407515" y="5373216"/>
            <a:ext cx="216024" cy="25096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419872" y="6070716"/>
            <a:ext cx="216024" cy="25096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8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69057"/>
            <a:ext cx="80295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35728"/>
            <a:ext cx="8928992" cy="920285"/>
          </a:xfrm>
        </p:spPr>
        <p:txBody>
          <a:bodyPr/>
          <a:lstStyle/>
          <a:p>
            <a:r>
              <a:rPr lang="zh-CN" altLang="en-US" sz="3600" b="1" dirty="0" smtClean="0"/>
              <a:t>控制逻辑</a:t>
            </a:r>
            <a:r>
              <a:rPr lang="zh-CN" altLang="en-US" sz="3600" dirty="0" smtClean="0"/>
              <a:t> 设计方案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序列寄存器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译码器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529" y="3507428"/>
            <a:ext cx="1912975" cy="332330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41089"/>
            <a:ext cx="3760178" cy="15722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圆角矩形 1"/>
          <p:cNvSpPr/>
          <p:nvPr/>
        </p:nvSpPr>
        <p:spPr bwMode="auto">
          <a:xfrm>
            <a:off x="4355976" y="2132856"/>
            <a:ext cx="648072" cy="43204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246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" y="980728"/>
            <a:ext cx="801052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35728"/>
            <a:ext cx="8928992" cy="920285"/>
          </a:xfrm>
        </p:spPr>
        <p:txBody>
          <a:bodyPr/>
          <a:lstStyle/>
          <a:p>
            <a:r>
              <a:rPr lang="zh-CN" altLang="en-US" sz="3600" b="1" dirty="0" smtClean="0"/>
              <a:t>控制逻辑</a:t>
            </a:r>
            <a:r>
              <a:rPr lang="zh-CN" altLang="en-US" sz="3600" dirty="0" smtClean="0"/>
              <a:t> 设计方案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序列寄存器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+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译码器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51" y="5393126"/>
            <a:ext cx="3760178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5536" y="6289710"/>
                <a:ext cx="14514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289710"/>
                <a:ext cx="1451423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536" y="5805264"/>
                <a:ext cx="39978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𝑆𝑡𝑎𝑟𝑡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𝑍𝑒𝑟𝑜</m:t>
                      </m:r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805264"/>
                <a:ext cx="399782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 7"/>
          <p:cNvSpPr/>
          <p:nvPr/>
        </p:nvSpPr>
        <p:spPr bwMode="auto">
          <a:xfrm>
            <a:off x="4294191" y="2756214"/>
            <a:ext cx="1044846" cy="31274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11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寄存器操作 </a:t>
            </a:r>
            <a:r>
              <a:rPr lang="zh-CN" altLang="en-US" b="1" dirty="0" smtClean="0"/>
              <a:t>示例</a:t>
            </a:r>
            <a:endParaRPr lang="zh-CN" altLang="en-US" b="1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6"/>
            <a:ext cx="894665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980728"/>
            <a:ext cx="6378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dirty="0" smtClean="0"/>
              <a:t>数字系统中的</a:t>
            </a:r>
            <a:r>
              <a:rPr lang="zh-CN" altLang="en-US" b="1" dirty="0" smtClean="0"/>
              <a:t>控制电路</a:t>
            </a:r>
            <a:r>
              <a:rPr lang="zh-CN" altLang="en-US" dirty="0" smtClean="0"/>
              <a:t>是一个</a:t>
            </a:r>
            <a:r>
              <a:rPr lang="zh-CN" altLang="en-US" b="1" dirty="0" smtClean="0"/>
              <a:t>有限状态机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    其输出信号控制寄存器操作。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03308"/>
            <a:ext cx="6933215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3" y="35728"/>
            <a:ext cx="8970069" cy="920285"/>
          </a:xfrm>
        </p:spPr>
        <p:txBody>
          <a:bodyPr/>
          <a:lstStyle/>
          <a:p>
            <a:r>
              <a:rPr lang="zh-CN" altLang="en-US" sz="3600" b="1" dirty="0" smtClean="0"/>
              <a:t>控制逻辑</a:t>
            </a:r>
            <a:r>
              <a:rPr lang="zh-CN" altLang="en-US" sz="3600" dirty="0" smtClean="0"/>
              <a:t> 设计方案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位热键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/>
            </a:r>
            <a:br>
              <a:rPr lang="en-US" altLang="zh-CN" sz="3200" b="1" dirty="0" smtClean="0">
                <a:solidFill>
                  <a:srgbClr val="FF0000"/>
                </a:solidFill>
              </a:rPr>
            </a:br>
            <a:r>
              <a:rPr lang="en-US" altLang="zh-CN" sz="2800" dirty="0" smtClean="0">
                <a:solidFill>
                  <a:srgbClr val="FF0000"/>
                </a:solidFill>
              </a:rPr>
              <a:t>(</a:t>
            </a:r>
            <a:r>
              <a:rPr lang="zh-CN" altLang="en-US" sz="2800" dirty="0" smtClean="0">
                <a:solidFill>
                  <a:srgbClr val="FF0000"/>
                </a:solidFill>
              </a:rPr>
              <a:t>每</a:t>
            </a: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个状态</a:t>
            </a: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个触发器，触发器多，但不用译码器</a:t>
            </a:r>
            <a:r>
              <a:rPr lang="en-US" altLang="zh-CN" sz="2800" dirty="0" smtClean="0">
                <a:solidFill>
                  <a:srgbClr val="FF0000"/>
                </a:solidFill>
              </a:rPr>
              <a:t>)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477" y="5374306"/>
            <a:ext cx="3413096" cy="144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38261" y="4152050"/>
                <a:ext cx="40675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𝑆𝑡𝑎𝑟𝑡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𝑍𝑒𝑟𝑜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61" y="4152050"/>
                <a:ext cx="406758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38261" y="3667604"/>
                <a:ext cx="4105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𝑆𝑡𝑎𝑟𝑡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′+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𝑍𝑒𝑟𝑜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61" y="3667604"/>
                <a:ext cx="4105739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038261" y="4600202"/>
                <a:ext cx="14866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61" y="4600202"/>
                <a:ext cx="148668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5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7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36712"/>
            <a:ext cx="9148623" cy="602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二进制乘法器的</a:t>
            </a:r>
            <a:r>
              <a:rPr lang="en-US" altLang="zh-CN" dirty="0" smtClean="0"/>
              <a:t>HDL</a:t>
            </a:r>
            <a:r>
              <a:rPr lang="zh-CN" altLang="en-US" dirty="0" smtClean="0"/>
              <a:t>描述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65105"/>
            <a:ext cx="3312866" cy="21602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694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/>
              <a:t>二进制乘法器的</a:t>
            </a:r>
            <a:r>
              <a:rPr lang="en-US" altLang="zh-CN" sz="3600" dirty="0" smtClean="0"/>
              <a:t>HDL</a:t>
            </a:r>
            <a:r>
              <a:rPr lang="zh-CN" altLang="en-US" sz="3600" dirty="0" smtClean="0"/>
              <a:t>描述：</a:t>
            </a:r>
            <a:r>
              <a:rPr lang="zh-CN" altLang="en-US" sz="3600" b="1" dirty="0" smtClean="0"/>
              <a:t>控制</a:t>
            </a:r>
            <a:endParaRPr lang="zh-CN" altLang="en-US" sz="3600" b="1" dirty="0"/>
          </a:p>
        </p:txBody>
      </p:sp>
      <p:pic>
        <p:nvPicPr>
          <p:cNvPr id="84993" name="Picture 1" descr="C:\Users\Sam\AppData\Roaming\Tencent\Users\1850360580\QQ\WinTemp\RichOle\C6CAB4WGTD`O`]J_Q83D{X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4" y="980728"/>
            <a:ext cx="9159586" cy="576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624" y="26952"/>
            <a:ext cx="2538594" cy="441016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3968" y="2573110"/>
            <a:ext cx="1934616" cy="187220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3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/>
              <a:t>二进制乘法器的</a:t>
            </a:r>
            <a:r>
              <a:rPr lang="en-US" altLang="zh-CN" sz="3600" dirty="0" smtClean="0"/>
              <a:t>HDL</a:t>
            </a:r>
            <a:r>
              <a:rPr lang="zh-CN" altLang="en-US" sz="3600" dirty="0" smtClean="0"/>
              <a:t>描述：</a:t>
            </a:r>
            <a:r>
              <a:rPr lang="zh-CN" altLang="en-US" sz="3600" b="1" dirty="0" smtClean="0"/>
              <a:t>数据</a:t>
            </a:r>
            <a:endParaRPr lang="zh-CN" altLang="en-US" sz="36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06" y="980728"/>
            <a:ext cx="3226680" cy="53278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0" y="980728"/>
            <a:ext cx="5776505" cy="532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60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乘法器的</a:t>
            </a:r>
            <a:r>
              <a:rPr lang="zh-CN" altLang="en-US" b="1" dirty="0" smtClean="0">
                <a:solidFill>
                  <a:srgbClr val="FF0000"/>
                </a:solidFill>
              </a:rPr>
              <a:t>行为级</a:t>
            </a:r>
            <a:r>
              <a:rPr lang="zh-CN" altLang="en-US" dirty="0" smtClean="0"/>
              <a:t>描述</a:t>
            </a:r>
            <a:endParaRPr lang="zh-CN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878292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连接符 5"/>
          <p:cNvCxnSpPr/>
          <p:nvPr/>
        </p:nvCxnSpPr>
        <p:spPr bwMode="auto">
          <a:xfrm>
            <a:off x="755576" y="3789040"/>
            <a:ext cx="49685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4295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08112"/>
            <a:ext cx="8928992" cy="5589240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8.3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RTL in HDL	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的寄存器传输级描述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8.4 Algorithmic State Machines 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算法状态机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8.5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8.6 HDL Description of Design Example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8.7 Sequential Binary Multiplier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时序二进制乘法器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8.8 Control Logic	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控制逻辑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b="1" dirty="0"/>
              <a:t>8.10 Design with Multiplexers	</a:t>
            </a:r>
            <a:r>
              <a:rPr lang="zh-CN" altLang="en-US" sz="2400" b="1" dirty="0"/>
              <a:t>用数据选择器进行</a:t>
            </a:r>
            <a:r>
              <a:rPr lang="zh-CN" altLang="en-US" sz="2400" b="1" dirty="0" smtClean="0"/>
              <a:t>设计</a:t>
            </a:r>
            <a:endParaRPr lang="en-US" altLang="zh-CN" sz="2400" b="1" dirty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8892" y="4162918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8892" y="3109014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54388" y="5678487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302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多路选择器</a:t>
            </a:r>
            <a:r>
              <a:rPr lang="en-US" altLang="zh-CN" dirty="0" smtClean="0"/>
              <a:t>/</a:t>
            </a:r>
            <a:r>
              <a:rPr lang="zh-CN" altLang="en-US" dirty="0" smtClean="0"/>
              <a:t>数据选择器</a:t>
            </a:r>
            <a:endParaRPr lang="zh-CN" altLang="en-US" dirty="0"/>
          </a:p>
        </p:txBody>
      </p:sp>
      <p:pic>
        <p:nvPicPr>
          <p:cNvPr id="5" name="Picture 3" descr="C:\jobs\Marries\CH04\Tiff\AACFLPH0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0112" y="2217112"/>
            <a:ext cx="3091744" cy="247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2" name="直角三角形 1"/>
          <p:cNvSpPr/>
          <p:nvPr/>
        </p:nvSpPr>
        <p:spPr bwMode="auto">
          <a:xfrm>
            <a:off x="8028384" y="0"/>
            <a:ext cx="1115616" cy="98072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3598" y="1052736"/>
            <a:ext cx="4818939" cy="5256584"/>
            <a:chOff x="467544" y="2980900"/>
            <a:chExt cx="3672407" cy="3877100"/>
          </a:xfrm>
        </p:grpSpPr>
        <p:pic>
          <p:nvPicPr>
            <p:cNvPr id="8" name="Picture 4" descr="C:\jobs\Marries\CH04\Tiff\AACFLPI0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7544" y="2980900"/>
              <a:ext cx="3672407" cy="3877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150225" y="6411268"/>
              <a:ext cx="1897898" cy="3405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4 To 1 Line </a:t>
              </a:r>
              <a:r>
                <a:rPr lang="en-US" altLang="zh-CN" b="1" dirty="0">
                  <a:solidFill>
                    <a:srgbClr val="FF0000"/>
                  </a:solidFill>
                </a:rPr>
                <a:t>MUX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28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2751598"/>
            <a:ext cx="5564367" cy="410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3528" y="908720"/>
            <a:ext cx="8761736" cy="1907640"/>
          </a:xfrm>
        </p:spPr>
        <p:txBody>
          <a:bodyPr/>
          <a:lstStyle/>
          <a:p>
            <a:r>
              <a:rPr lang="zh-CN" altLang="en-US" sz="2800" dirty="0"/>
              <a:t>多</a:t>
            </a:r>
            <a:r>
              <a:rPr lang="zh-CN" altLang="en-US" sz="2800" dirty="0" smtClean="0"/>
              <a:t>路选择器可以代替许多独立的门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组合电路</a:t>
            </a:r>
            <a:r>
              <a:rPr lang="en-US" altLang="zh-CN" sz="2800" dirty="0" smtClean="0"/>
              <a:t>)</a:t>
            </a: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zh-CN" altLang="en-US" sz="2400" b="1" dirty="0">
                <a:solidFill>
                  <a:srgbClr val="0070C0"/>
                </a:solidFill>
              </a:rPr>
              <a:t>多路选择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器</a:t>
            </a:r>
            <a:r>
              <a:rPr lang="zh-CN" altLang="en-US" sz="2400" dirty="0" smtClean="0"/>
              <a:t>决定次态；</a:t>
            </a:r>
            <a:endParaRPr lang="en-US" altLang="zh-CN" sz="2400" dirty="0" smtClean="0"/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70C0"/>
                </a:solidFill>
              </a:rPr>
              <a:t>寄存器</a:t>
            </a:r>
            <a:r>
              <a:rPr lang="zh-CN" altLang="en-US" sz="2400" dirty="0" smtClean="0"/>
              <a:t>保存现态；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 marL="914400" lvl="1" indent="-457200">
              <a:buSzPct val="100000"/>
              <a:buFont typeface="+mj-ea"/>
              <a:buAutoNum type="circleNumDbPlain"/>
            </a:pPr>
            <a:r>
              <a:rPr lang="zh-CN" altLang="en-US" sz="2400" b="1" dirty="0" smtClean="0">
                <a:solidFill>
                  <a:srgbClr val="0070C0"/>
                </a:solidFill>
              </a:rPr>
              <a:t>译码器</a:t>
            </a:r>
            <a:r>
              <a:rPr lang="zh-CN" altLang="en-US" sz="2400" dirty="0" smtClean="0"/>
              <a:t>提供每个控制状态的输出。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zh-CN" altLang="en-US" b="1" dirty="0" smtClean="0"/>
              <a:t>多路选择器</a:t>
            </a:r>
            <a:r>
              <a:rPr lang="en-US" altLang="zh-CN" dirty="0" smtClean="0"/>
              <a:t>(Multiplexers)</a:t>
            </a:r>
            <a:r>
              <a:rPr lang="zh-CN" altLang="en-US" dirty="0" smtClean="0"/>
              <a:t>进行设计</a:t>
            </a:r>
            <a:endParaRPr lang="zh-CN" altLang="en-US" dirty="0"/>
          </a:p>
        </p:txBody>
      </p:sp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70166"/>
            <a:ext cx="3240360" cy="407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36512" y="3297178"/>
            <a:ext cx="1606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个状态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个控制输入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w, x, y, z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275856" y="4581128"/>
            <a:ext cx="288031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84784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三级结构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644008" y="2751598"/>
            <a:ext cx="1008112" cy="398977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6359843" y="2768571"/>
            <a:ext cx="948461" cy="398977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812360" y="2780928"/>
            <a:ext cx="936104" cy="3989770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29906" y="634957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Calibri"/>
                <a:cs typeface="Calibri"/>
              </a:rPr>
              <a:t>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87050" y="634957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Calibri"/>
                <a:cs typeface="Calibri"/>
              </a:rPr>
              <a:t>②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956376" y="6349576"/>
            <a:ext cx="494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Calibri"/>
                <a:cs typeface="Calibri"/>
              </a:rPr>
              <a:t>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888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937" y="1489066"/>
            <a:ext cx="4074625" cy="512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44624"/>
            <a:ext cx="9002058" cy="619896"/>
          </a:xfrm>
        </p:spPr>
        <p:txBody>
          <a:bodyPr/>
          <a:lstStyle/>
          <a:p>
            <a:pPr algn="r"/>
            <a:r>
              <a:rPr lang="en-US" altLang="zh-CN" sz="3600" b="1" dirty="0" smtClean="0"/>
              <a:t>MUX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输入条件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4619"/>
            <a:ext cx="597879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" y="3284984"/>
            <a:ext cx="4724215" cy="348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箭头连接符 4"/>
          <p:cNvCxnSpPr/>
          <p:nvPr/>
        </p:nvCxnSpPr>
        <p:spPr bwMode="auto">
          <a:xfrm flipH="1" flipV="1">
            <a:off x="2627784" y="1700808"/>
            <a:ext cx="4081876" cy="22419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 flipH="1" flipV="1">
            <a:off x="2627784" y="1489066"/>
            <a:ext cx="4680520" cy="24439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4740127" y="777404"/>
            <a:ext cx="4296369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/>
              <a:t>现</a:t>
            </a:r>
            <a:r>
              <a:rPr lang="zh-CN" altLang="en-US" sz="2000" dirty="0" smtClean="0"/>
              <a:t>态</a:t>
            </a:r>
            <a:r>
              <a:rPr lang="en-US" altLang="zh-CN" sz="2000" dirty="0" smtClean="0"/>
              <a:t>01</a:t>
            </a:r>
            <a:r>
              <a:rPr lang="zh-CN" altLang="en-US" sz="2000" dirty="0" smtClean="0"/>
              <a:t>后面，次态</a:t>
            </a:r>
            <a:r>
              <a:rPr lang="en-US" altLang="zh-CN" sz="2000" dirty="0" smtClean="0"/>
              <a:t>G</a:t>
            </a:r>
            <a:r>
              <a:rPr lang="en-US" altLang="zh-CN" sz="2000" baseline="-25000" dirty="0" smtClean="0"/>
              <a:t>1</a:t>
            </a:r>
            <a:r>
              <a:rPr lang="en-US" altLang="zh-CN" sz="2000" dirty="0" smtClean="0"/>
              <a:t>=1</a:t>
            </a:r>
            <a:r>
              <a:rPr lang="zh-CN" altLang="en-US" sz="2000" dirty="0" smtClean="0"/>
              <a:t>，次态</a:t>
            </a:r>
            <a:r>
              <a:rPr lang="en-US" altLang="zh-CN" sz="2000" dirty="0" smtClean="0"/>
              <a:t>G</a:t>
            </a:r>
            <a:r>
              <a:rPr lang="en-US" altLang="zh-CN" sz="2000" baseline="-25000" dirty="0" smtClean="0"/>
              <a:t>0</a:t>
            </a:r>
            <a:r>
              <a:rPr lang="en-US" altLang="zh-CN" sz="2000" dirty="0" smtClean="0"/>
              <a:t>=x’</a:t>
            </a:r>
            <a:endParaRPr lang="zh-CN" altLang="en-US" sz="2000" dirty="0"/>
          </a:p>
        </p:txBody>
      </p:sp>
      <p:cxnSp>
        <p:nvCxnSpPr>
          <p:cNvPr id="13" name="直接箭头连接符 12"/>
          <p:cNvCxnSpPr/>
          <p:nvPr/>
        </p:nvCxnSpPr>
        <p:spPr bwMode="auto">
          <a:xfrm flipV="1">
            <a:off x="1259632" y="1700808"/>
            <a:ext cx="2448272" cy="20882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flipV="1">
            <a:off x="1259632" y="1700808"/>
            <a:ext cx="4032448" cy="39604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5908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4"/>
                <a:ext cx="9036496" cy="1619608"/>
              </a:xfrm>
            </p:spPr>
            <p:txBody>
              <a:bodyPr/>
              <a:lstStyle/>
              <a:p>
                <a:r>
                  <a:rPr lang="zh-CN" altLang="en-US" sz="2800" dirty="0" smtClean="0"/>
                  <a:t>计量的</a:t>
                </a:r>
                <a:r>
                  <a:rPr lang="zh-CN" altLang="en-US" sz="2800" b="1" dirty="0" smtClean="0"/>
                  <a:t>数值</a:t>
                </a:r>
                <a:r>
                  <a:rPr lang="zh-CN" altLang="en-US" sz="2800" dirty="0" smtClean="0"/>
                  <a:t>存储在寄存器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zh-CN" altLang="en-US" sz="2800" dirty="0" smtClean="0"/>
                  <a:t>中；</a:t>
                </a:r>
                <a:endParaRPr lang="en-US" altLang="zh-CN" sz="2800" dirty="0" smtClean="0"/>
              </a:p>
              <a:p>
                <a:r>
                  <a:rPr lang="zh-CN" altLang="en-US" sz="2800" b="1" dirty="0" smtClean="0"/>
                  <a:t>统计</a:t>
                </a:r>
                <a:r>
                  <a:rPr lang="en-US" altLang="zh-CN" sz="2800" b="1" dirty="0" smtClean="0"/>
                  <a:t>1</a:t>
                </a:r>
                <a:r>
                  <a:rPr lang="zh-CN" altLang="en-US" sz="2800" b="1" dirty="0" smtClean="0"/>
                  <a:t>的个数</a:t>
                </a:r>
                <a:r>
                  <a:rPr lang="zh-CN" altLang="en-US" sz="2800" dirty="0" smtClean="0"/>
                  <a:t>存储在寄存器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zh-CN" altLang="en-US" sz="2800" dirty="0" smtClean="0"/>
                  <a:t>中；</a:t>
                </a:r>
                <a:endParaRPr lang="en-US" altLang="zh-CN" sz="2800" dirty="0" smtClean="0"/>
              </a:p>
              <a:p>
                <a:r>
                  <a:rPr lang="zh-CN" altLang="en-US" sz="2800" dirty="0" smtClean="0"/>
                  <a:t>通过将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 smtClean="0"/>
                  <a:t>中逐次移位到触发器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 smtClean="0"/>
                  <a:t>中判断是否为</a:t>
                </a:r>
                <a:r>
                  <a:rPr lang="en-US" altLang="zh-CN" sz="2800" dirty="0" smtClean="0"/>
                  <a:t>1.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𝑍𝑒𝑟𝑜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dirty="0" smtClean="0"/>
                  <a:t>是否全</a:t>
                </a:r>
                <a:r>
                  <a:rPr lang="en-US" altLang="zh-CN" sz="2800" dirty="0" smtClean="0"/>
                  <a:t>0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4"/>
                <a:ext cx="9036496" cy="1619608"/>
              </a:xfrm>
              <a:blipFill rotWithShape="0">
                <a:blip r:embed="rId2"/>
                <a:stretch>
                  <a:fillRect l="-270" t="-4887" b="-37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：计量寄存器中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的个数</a:t>
            </a:r>
            <a:endParaRPr lang="zh-CN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183" y="2708920"/>
            <a:ext cx="5960329" cy="402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0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963488"/>
            <a:ext cx="8928992" cy="5489848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8.1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Introduction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引言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8.2 Register Transfer Level Notation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寄存器传输级定义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8.3 </a:t>
            </a:r>
            <a:r>
              <a:rPr lang="en-US" altLang="zh-CN" sz="2400" b="1" dirty="0" smtClean="0"/>
              <a:t>RTL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/>
              <a:t>in HDL	HDL</a:t>
            </a:r>
            <a:r>
              <a:rPr lang="zh-CN" altLang="en-US" sz="2400" b="1" dirty="0" smtClean="0"/>
              <a:t>的寄存器传输级描述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8.4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lgorithmic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tate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achines 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算法状态机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8.5 Design Example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8.6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 of Design Example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设计举例的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8.7 Sequential Binary 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时序二进制乘法器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8.8 Control Logic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控制逻辑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8.9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HDL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Description </a:t>
            </a:r>
            <a:r>
              <a:rPr lang="en-US" altLang="zh-CN" sz="2400" spc="-150" dirty="0" smtClean="0">
                <a:solidFill>
                  <a:schemeClr val="bg1">
                    <a:lumMod val="50000"/>
                  </a:schemeClr>
                </a:solidFill>
              </a:rPr>
              <a:t>of Binary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Multiplier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二进制乘法器的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8.10 Design with Multiplexers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用数据选择器进行设计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18892" y="4159173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18892" y="3050284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18892" y="5598745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6728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090" y="1772816"/>
            <a:ext cx="478641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ASM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9"/>
            <a:ext cx="575274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48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52" y="1772816"/>
            <a:ext cx="4584251" cy="482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ASM</a:t>
            </a:r>
            <a:r>
              <a:rPr lang="en-US" altLang="zh-CN" dirty="0" smtClean="0">
                <a:solidFill>
                  <a:srgbClr val="FF0000"/>
                </a:solidFill>
              </a:rPr>
              <a:t>D</a:t>
            </a:r>
            <a:r>
              <a:rPr lang="zh-CN" altLang="en-US" dirty="0" smtClean="0"/>
              <a:t>流程图</a:t>
            </a:r>
            <a:endParaRPr lang="zh-CN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4" y="1121618"/>
            <a:ext cx="440055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右箭头 1"/>
          <p:cNvSpPr/>
          <p:nvPr/>
        </p:nvSpPr>
        <p:spPr bwMode="auto">
          <a:xfrm flipH="1">
            <a:off x="4716016" y="3574579"/>
            <a:ext cx="720080" cy="43048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4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05443"/>
            <a:ext cx="4608512" cy="583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MUXs</a:t>
            </a:r>
            <a:r>
              <a:rPr lang="zh-CN" altLang="en-US" dirty="0" smtClean="0"/>
              <a:t>输入条件</a:t>
            </a:r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" y="1005443"/>
            <a:ext cx="5777441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 bwMode="auto">
          <a:xfrm>
            <a:off x="1151527" y="1916832"/>
            <a:ext cx="504057" cy="3096344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707904" y="1916832"/>
            <a:ext cx="1008112" cy="3096344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719190" y="1914291"/>
            <a:ext cx="504057" cy="3096344"/>
          </a:xfrm>
          <a:prstGeom prst="rect">
            <a:avLst/>
          </a:prstGeom>
          <a:solidFill>
            <a:srgbClr val="CCE8CF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4815626" y="1911206"/>
            <a:ext cx="908502" cy="3096344"/>
          </a:xfrm>
          <a:prstGeom prst="rect">
            <a:avLst/>
          </a:prstGeom>
          <a:solidFill>
            <a:srgbClr val="CCE8CF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5496" y="1916832"/>
            <a:ext cx="504057" cy="3096344"/>
          </a:xfrm>
          <a:prstGeom prst="rect">
            <a:avLst/>
          </a:prstGeom>
          <a:solidFill>
            <a:srgbClr val="FFFF00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11559" y="1916832"/>
            <a:ext cx="504057" cy="3096344"/>
          </a:xfrm>
          <a:prstGeom prst="rect">
            <a:avLst/>
          </a:prstGeom>
          <a:solidFill>
            <a:srgbClr val="CCE8CF">
              <a:alpha val="60000"/>
            </a:srgb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8043" y="5079404"/>
            <a:ext cx="2676653" cy="180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725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" y="38844"/>
            <a:ext cx="7175541" cy="5406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：控制电路</a:t>
            </a:r>
            <a:endParaRPr lang="zh-CN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7" y="3712237"/>
            <a:ext cx="4427984" cy="314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6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1080120"/>
            <a:ext cx="8928992" cy="4941168"/>
          </a:xfrm>
        </p:spPr>
        <p:txBody>
          <a:bodyPr/>
          <a:lstStyle/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8.1 </a:t>
            </a:r>
            <a:r>
              <a:rPr lang="en-US" altLang="zh-CN" sz="2400" dirty="0" smtClean="0"/>
              <a:t>Introduction	</a:t>
            </a:r>
            <a:r>
              <a:rPr lang="zh-CN" altLang="en-US" sz="2400" dirty="0" smtClean="0"/>
              <a:t>引言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8.2 Register Transfer Level Notation	</a:t>
            </a:r>
            <a:r>
              <a:rPr lang="zh-CN" altLang="en-US" sz="2400" dirty="0" smtClean="0"/>
              <a:t>寄存器传输级定义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8.3 </a:t>
            </a:r>
            <a:r>
              <a:rPr lang="en-US" altLang="zh-CN" sz="2400" dirty="0"/>
              <a:t>RTL in HDL	HDL</a:t>
            </a:r>
            <a:r>
              <a:rPr lang="zh-CN" altLang="en-US" sz="2400" dirty="0"/>
              <a:t>的寄存器传输级描述</a:t>
            </a:r>
            <a:endParaRPr lang="en-US" altLang="zh-CN" sz="2400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8.4 Algorithmic State Machines 	</a:t>
            </a:r>
            <a:r>
              <a:rPr lang="zh-CN" altLang="en-US" sz="2400" dirty="0"/>
              <a:t>算法状态机</a:t>
            </a:r>
            <a:endParaRPr lang="en-US" altLang="zh-CN" sz="2400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8.5 Design Example	</a:t>
            </a:r>
            <a:r>
              <a:rPr lang="zh-CN" altLang="en-US" sz="2400" dirty="0"/>
              <a:t>设计举例</a:t>
            </a:r>
            <a:endParaRPr lang="en-US" altLang="zh-CN" sz="2400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8.6 </a:t>
            </a:r>
            <a:r>
              <a:rPr lang="en-US" altLang="zh-CN" sz="2400" spc="-150" dirty="0"/>
              <a:t>HDL Description of Design Example</a:t>
            </a:r>
            <a:r>
              <a:rPr lang="en-US" altLang="zh-CN" sz="2400" dirty="0"/>
              <a:t>	</a:t>
            </a:r>
            <a:r>
              <a:rPr lang="zh-CN" altLang="en-US" sz="2400" dirty="0"/>
              <a:t>设计举例的</a:t>
            </a:r>
            <a:r>
              <a:rPr lang="en-US" altLang="zh-CN" sz="2400" dirty="0"/>
              <a:t>HDL</a:t>
            </a:r>
            <a:r>
              <a:rPr lang="zh-CN" altLang="en-US" sz="2400" dirty="0"/>
              <a:t>描述</a:t>
            </a:r>
            <a:endParaRPr lang="en-US" altLang="zh-CN" sz="2400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8.7 Sequential Binary Multiplier	</a:t>
            </a:r>
            <a:r>
              <a:rPr lang="zh-CN" altLang="en-US" sz="2400" dirty="0"/>
              <a:t>时序</a:t>
            </a:r>
            <a:r>
              <a:rPr lang="zh-CN" altLang="en-US" sz="2400" b="1" dirty="0"/>
              <a:t>二进制乘法器</a:t>
            </a:r>
            <a:endParaRPr lang="en-US" altLang="zh-CN" sz="2400" b="1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8.8 Control Logic	</a:t>
            </a:r>
            <a:r>
              <a:rPr lang="zh-CN" altLang="en-US" sz="2400" dirty="0"/>
              <a:t>控制逻辑</a:t>
            </a:r>
            <a:endParaRPr lang="en-US" altLang="zh-CN" sz="2400" dirty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 smtClean="0"/>
              <a:t>8.9 </a:t>
            </a:r>
            <a:r>
              <a:rPr lang="en-US" altLang="zh-CN" sz="2400" spc="-150" dirty="0" smtClean="0"/>
              <a:t>HDL </a:t>
            </a:r>
            <a:r>
              <a:rPr lang="en-US" altLang="zh-CN" sz="2400" dirty="0" smtClean="0"/>
              <a:t>Description </a:t>
            </a:r>
            <a:r>
              <a:rPr lang="en-US" altLang="zh-CN" sz="2400" spc="-150" dirty="0" smtClean="0"/>
              <a:t>of Binary </a:t>
            </a:r>
            <a:r>
              <a:rPr lang="en-US" altLang="zh-CN" sz="2400" dirty="0" smtClean="0"/>
              <a:t>Multiplier	</a:t>
            </a:r>
            <a:r>
              <a:rPr lang="zh-CN" altLang="en-US" sz="2400" dirty="0" smtClean="0"/>
              <a:t>二进制乘法器的</a:t>
            </a:r>
            <a:r>
              <a:rPr lang="en-US" altLang="zh-CN" sz="2400" dirty="0" smtClean="0"/>
              <a:t>HDL</a:t>
            </a:r>
            <a:r>
              <a:rPr lang="zh-CN" altLang="en-US" sz="2400" dirty="0" smtClean="0"/>
              <a:t>描述</a:t>
            </a:r>
            <a:endParaRPr lang="en-US" altLang="zh-CN" sz="2400" dirty="0" smtClean="0"/>
          </a:p>
          <a:p>
            <a:pPr marL="0" indent="0" eaLnBrk="1" hangingPunct="1">
              <a:lnSpc>
                <a:spcPct val="140000"/>
              </a:lnSpc>
              <a:spcBef>
                <a:spcPts val="0"/>
              </a:spcBef>
              <a:buNone/>
              <a:tabLst>
                <a:tab pos="5111750" algn="l"/>
              </a:tabLst>
            </a:pPr>
            <a:r>
              <a:rPr lang="en-US" altLang="zh-CN" sz="2400" dirty="0"/>
              <a:t>8.10 Design with Multiplexers	</a:t>
            </a:r>
            <a:r>
              <a:rPr lang="zh-CN" altLang="en-US" sz="2400" dirty="0"/>
              <a:t>用</a:t>
            </a:r>
            <a:r>
              <a:rPr lang="zh-CN" altLang="en-US" sz="2400" b="1" dirty="0"/>
              <a:t>数据选择器</a:t>
            </a:r>
            <a:r>
              <a:rPr lang="zh-CN" altLang="en-US" sz="2400" dirty="0"/>
              <a:t>进行</a:t>
            </a:r>
            <a:r>
              <a:rPr lang="zh-CN" altLang="en-US" sz="2400" dirty="0" smtClean="0"/>
              <a:t>设计</a:t>
            </a:r>
            <a:endParaRPr lang="en-US" altLang="zh-CN" sz="2400" dirty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-99392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072634" y="58361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本章介绍一种描述、设计大型复杂数字系统的方法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888" y="4240105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26722" y="3234097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zh-CN"/>
            </a:defPPr>
            <a:lvl1pPr>
              <a:defRPr b="1"/>
            </a:lvl1pPr>
          </a:lstStyle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18892" y="5790455"/>
            <a:ext cx="689612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b="1" dirty="0" smtClean="0"/>
              <a:t>例</a:t>
            </a:r>
            <a:r>
              <a:rPr lang="en-US" altLang="zh-CN" b="1" dirty="0" smtClean="0"/>
              <a:t>3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408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72800"/>
            <a:ext cx="8928992" cy="566884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作业 </a:t>
            </a:r>
            <a:r>
              <a:rPr lang="en-US" altLang="zh-CN" dirty="0" smtClean="0"/>
              <a:t>P298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639684"/>
            <a:ext cx="9144000" cy="23941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3" y="3033876"/>
            <a:ext cx="9144000" cy="381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760"/>
            <a:ext cx="9086941" cy="5017712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Verilog</a:t>
            </a:r>
            <a:r>
              <a:rPr lang="zh-CN" altLang="en-US" dirty="0" smtClean="0"/>
              <a:t>中定义寄存器传输的几种方法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65304"/>
            <a:ext cx="826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阻塞赋值</a:t>
            </a:r>
            <a:r>
              <a:rPr lang="zh-CN" altLang="en-US" dirty="0" smtClean="0"/>
              <a:t>“</a:t>
            </a:r>
            <a:r>
              <a:rPr lang="en-US" altLang="zh-CN" dirty="0" smtClean="0"/>
              <a:t>=</a:t>
            </a:r>
            <a:r>
              <a:rPr lang="zh-CN" altLang="en-US" dirty="0" smtClean="0"/>
              <a:t>”：</a:t>
            </a:r>
            <a:r>
              <a:rPr lang="zh-CN" altLang="en-US" b="1" dirty="0" smtClean="0"/>
              <a:t>顺序</a:t>
            </a:r>
            <a:r>
              <a:rPr lang="zh-CN" altLang="en-US" dirty="0" smtClean="0"/>
              <a:t>执行。</a:t>
            </a:r>
            <a:r>
              <a:rPr lang="zh-CN" altLang="en-US" b="1" dirty="0" smtClean="0">
                <a:solidFill>
                  <a:srgbClr val="FF0000"/>
                </a:solidFill>
              </a:rPr>
              <a:t>非阻塞赋值</a:t>
            </a:r>
            <a:r>
              <a:rPr lang="zh-CN" altLang="en-US" dirty="0" smtClean="0"/>
              <a:t>“</a:t>
            </a:r>
            <a:r>
              <a:rPr lang="en-US" altLang="zh-CN" dirty="0"/>
              <a:t>&lt;</a:t>
            </a:r>
            <a:r>
              <a:rPr lang="en-US" altLang="zh-CN" dirty="0" smtClean="0"/>
              <a:t>=</a:t>
            </a:r>
            <a:r>
              <a:rPr lang="zh-CN" altLang="en-US" dirty="0" smtClean="0"/>
              <a:t>”：</a:t>
            </a:r>
            <a:r>
              <a:rPr lang="zh-CN" altLang="en-US" b="1" dirty="0" smtClean="0"/>
              <a:t>并行</a:t>
            </a:r>
            <a:r>
              <a:rPr lang="zh-CN" altLang="en-US" dirty="0" smtClean="0"/>
              <a:t>执行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2996952"/>
            <a:ext cx="523220" cy="646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顺序</a:t>
            </a:r>
            <a:endParaRPr lang="zh-CN" altLang="en-US" sz="2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9512" y="4870260"/>
            <a:ext cx="523220" cy="646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并行</a:t>
            </a:r>
            <a:endParaRPr lang="zh-CN" altLang="en-US" sz="2200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6142" y="525391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70C0"/>
                </a:solidFill>
              </a:rPr>
              <a:t>（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原值</a:t>
            </a:r>
            <a:r>
              <a:rPr lang="zh-CN" altLang="en-US" sz="2000" dirty="0" smtClean="0">
                <a:solidFill>
                  <a:srgbClr val="0070C0"/>
                </a:solidFill>
              </a:rPr>
              <a:t>）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66669" y="992760"/>
            <a:ext cx="8969827" cy="1152128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58055" y="2207767"/>
            <a:ext cx="8969827" cy="3802705"/>
          </a:xfrm>
          <a:prstGeom prst="roundRect">
            <a:avLst/>
          </a:prstGeom>
          <a:noFill/>
          <a:ln w="952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rot="1834083">
            <a:off x="2476916" y="13621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组合电路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1834083">
            <a:off x="2926540" y="3510122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pc="600" dirty="0" smtClean="0">
                <a:solidFill>
                  <a:srgbClr val="0070C0"/>
                </a:solidFill>
              </a:rPr>
              <a:t>时序电路</a:t>
            </a:r>
            <a:endParaRPr lang="zh-CN" altLang="en-US" sz="2800" spc="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98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999892"/>
            <a:ext cx="8064896" cy="91694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/>
              <a:t>必须用在 </a:t>
            </a:r>
            <a:r>
              <a:rPr lang="en-US" altLang="zh-CN" sz="2800" b="1" dirty="0" smtClean="0">
                <a:solidFill>
                  <a:srgbClr val="0070C0"/>
                </a:solidFill>
                <a:latin typeface="ArialBold"/>
              </a:rPr>
              <a:t>initial </a:t>
            </a:r>
            <a:r>
              <a:rPr lang="zh-CN" altLang="en-US" sz="2800" dirty="0" smtClean="0">
                <a:latin typeface="ArialBold"/>
              </a:rPr>
              <a:t>或 </a:t>
            </a:r>
            <a:r>
              <a:rPr lang="en-US" altLang="zh-CN" sz="2800" b="1" dirty="0" smtClean="0">
                <a:solidFill>
                  <a:srgbClr val="0070C0"/>
                </a:solidFill>
                <a:latin typeface="ArialBold"/>
              </a:rPr>
              <a:t>always</a:t>
            </a:r>
            <a:r>
              <a:rPr lang="zh-CN" altLang="en-US" sz="2800" dirty="0" smtClean="0">
                <a:latin typeface="ArialBold"/>
              </a:rPr>
              <a:t>语句中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Verilog </a:t>
            </a:r>
            <a:r>
              <a:rPr lang="zh-CN" altLang="en-US" dirty="0" smtClean="0"/>
              <a:t>中的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种循环语句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520" y="1627726"/>
            <a:ext cx="3096344" cy="249299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initial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begin</a:t>
            </a:r>
            <a:endParaRPr lang="en-US" altLang="zh-CN" sz="2000" b="1" dirty="0">
              <a:solidFill>
                <a:srgbClr val="0070C0"/>
              </a:solidFill>
              <a:latin typeface="ArialBold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clock </a:t>
            </a:r>
            <a:r>
              <a:rPr lang="en-US" altLang="zh-CN" sz="2000" dirty="0">
                <a:latin typeface="Arial" panose="020B0604020202020204" pitchFamily="34" charset="0"/>
              </a:rPr>
              <a:t>= 1'b0;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  repeat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(16)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#</a:t>
            </a:r>
            <a:r>
              <a:rPr lang="en-US" altLang="zh-CN" sz="2000" dirty="0">
                <a:latin typeface="Arial" panose="020B0604020202020204" pitchFamily="34" charset="0"/>
              </a:rPr>
              <a:t>5 clock = ~ clock;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end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7664" y="1656719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产生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个时钟周期，每个周期是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个单位时间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39598" y="1609579"/>
            <a:ext cx="3744416" cy="249299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initial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begin</a:t>
            </a:r>
            <a:endParaRPr lang="en-US" altLang="zh-CN" sz="2000" b="1" dirty="0">
              <a:solidFill>
                <a:srgbClr val="0070C0"/>
              </a:solidFill>
              <a:latin typeface="ArialBold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clock </a:t>
            </a:r>
            <a:r>
              <a:rPr lang="en-US" altLang="zh-CN" sz="2000" dirty="0">
                <a:latin typeface="Arial" panose="020B0604020202020204" pitchFamily="34" charset="0"/>
              </a:rPr>
              <a:t>= 1'b0;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forever</a:t>
            </a:r>
            <a:endParaRPr lang="en-US" altLang="zh-CN" sz="2000" b="1" dirty="0">
              <a:solidFill>
                <a:srgbClr val="FF0000"/>
              </a:solidFill>
              <a:latin typeface="ArialBold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  #</a:t>
            </a:r>
            <a:r>
              <a:rPr lang="en-US" altLang="zh-CN" sz="2000" dirty="0">
                <a:latin typeface="Arial" panose="020B0604020202020204" pitchFamily="34" charset="0"/>
              </a:rPr>
              <a:t>10 clock = ~ clock;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end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6216" y="1665792"/>
            <a:ext cx="2267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产生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20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个单位时间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4340167"/>
            <a:ext cx="3096344" cy="22467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2"/>
                </a:solidFill>
                <a:latin typeface="ArialBold"/>
              </a:rPr>
              <a:t>integer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count;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ArialBold"/>
              </a:rPr>
              <a:t>initial</a:t>
            </a:r>
          </a:p>
          <a:p>
            <a:r>
              <a:rPr lang="en-US" altLang="zh-CN" sz="2000" b="1" dirty="0" smtClean="0">
                <a:solidFill>
                  <a:schemeClr val="tx2"/>
                </a:solidFill>
                <a:latin typeface="ArialBold"/>
              </a:rPr>
              <a:t> begin</a:t>
            </a:r>
            <a:endParaRPr lang="en-US" altLang="zh-CN" sz="2000" b="1" dirty="0">
              <a:solidFill>
                <a:schemeClr val="tx2"/>
              </a:solidFill>
              <a:latin typeface="ArialBold"/>
            </a:endParaRPr>
          </a:p>
          <a:p>
            <a:r>
              <a:rPr lang="en-US" altLang="zh-CN" sz="2000" dirty="0" smtClean="0">
                <a:latin typeface="Arial" panose="020B0604020202020204" pitchFamily="34" charset="0"/>
              </a:rPr>
              <a:t>    count </a:t>
            </a:r>
            <a:r>
              <a:rPr lang="en-US" altLang="zh-CN" sz="2000" dirty="0">
                <a:latin typeface="Arial" panose="020B0604020202020204" pitchFamily="34" charset="0"/>
              </a:rPr>
              <a:t>= 0;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  while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(count &lt; 64)</a:t>
            </a:r>
          </a:p>
          <a:p>
            <a:r>
              <a:rPr lang="en-US" altLang="zh-CN" sz="2000" dirty="0" smtClean="0">
                <a:latin typeface="Arial" panose="020B0604020202020204" pitchFamily="34" charset="0"/>
              </a:rPr>
              <a:t>      #</a:t>
            </a:r>
            <a:r>
              <a:rPr lang="en-US" altLang="zh-CN" sz="2000" dirty="0">
                <a:latin typeface="Arial" panose="020B0604020202020204" pitchFamily="34" charset="0"/>
              </a:rPr>
              <a:t>5 count = count + 1;</a:t>
            </a:r>
          </a:p>
          <a:p>
            <a:r>
              <a:rPr lang="en-US" altLang="zh-CN" sz="2000" b="1" dirty="0">
                <a:solidFill>
                  <a:schemeClr val="tx2"/>
                </a:solidFill>
                <a:latin typeface="ArialBold"/>
              </a:rPr>
              <a:t>end</a:t>
            </a: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5424" y="4385608"/>
            <a:ext cx="3748590" cy="19389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ArialBold"/>
              </a:rPr>
              <a:t>for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(j = 0; j &lt; 8; j = j + 1)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begin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procedural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statements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end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4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 </a:t>
            </a:r>
            <a:r>
              <a:rPr lang="zh-CN" altLang="en-US" dirty="0" smtClean="0"/>
              <a:t>循环语句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8392" y="1031881"/>
            <a:ext cx="640871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2-4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译码器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decoder (IN, Y);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[1: 0] IN;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Two binary inputs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[3: 0] Y;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Four binary outputs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reg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[3: 0] Y;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integer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k;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Control (index) variable for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loop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0070C0"/>
                </a:solidFill>
              </a:rPr>
              <a:t>always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@ (IN)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(k = 0; k &lt;= 3; k = k + 1)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 </a:t>
            </a:r>
            <a:r>
              <a:rPr lang="en-US" altLang="zh-CN" sz="2000" dirty="0" smtClean="0">
                <a:solidFill>
                  <a:srgbClr val="0070C0"/>
                </a:solidFill>
              </a:rPr>
              <a:t>if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(IN == k) Y[k] = 1;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 </a:t>
            </a:r>
            <a:r>
              <a:rPr lang="en-US" altLang="zh-CN" sz="2000" dirty="0" smtClean="0">
                <a:solidFill>
                  <a:srgbClr val="0070C0"/>
                </a:solidFill>
              </a:rPr>
              <a:t>else</a:t>
            </a:r>
            <a:r>
              <a:rPr lang="en-US" altLang="zh-CN" sz="2000" dirty="0" smtClean="0"/>
              <a:t>            Y[k</a:t>
            </a:r>
            <a:r>
              <a:rPr lang="en-US" altLang="zh-CN" sz="2000" dirty="0"/>
              <a:t>] = 0;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rgbClr val="0070C0"/>
                </a:solidFill>
              </a:rPr>
              <a:t>endmodule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45759" y="4967879"/>
            <a:ext cx="4572000" cy="156966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if </a:t>
            </a:r>
            <a:r>
              <a:rPr lang="en-US" altLang="zh-CN" sz="2000" i="1" dirty="0">
                <a:latin typeface="ArialItalic"/>
              </a:rPr>
              <a:t>IN </a:t>
            </a:r>
            <a:r>
              <a:rPr lang="en-US" altLang="zh-CN" sz="2000" dirty="0">
                <a:latin typeface="Arial" panose="020B0604020202020204" pitchFamily="34" charset="0"/>
              </a:rPr>
              <a:t>= 00 then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(0) = 1; else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(0) = 0;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if </a:t>
            </a:r>
            <a:r>
              <a:rPr lang="en-US" altLang="zh-CN" sz="2000" i="1" dirty="0">
                <a:latin typeface="ArialItalic"/>
              </a:rPr>
              <a:t>IN </a:t>
            </a:r>
            <a:r>
              <a:rPr lang="en-US" altLang="zh-CN" sz="2000" dirty="0">
                <a:latin typeface="Arial" panose="020B0604020202020204" pitchFamily="34" charset="0"/>
              </a:rPr>
              <a:t>= 01 then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(1) = 1; else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(1) = 0;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if </a:t>
            </a:r>
            <a:r>
              <a:rPr lang="en-US" altLang="zh-CN" sz="2000" i="1" dirty="0">
                <a:latin typeface="ArialItalic"/>
              </a:rPr>
              <a:t>IN </a:t>
            </a:r>
            <a:r>
              <a:rPr lang="en-US" altLang="zh-CN" sz="2000" dirty="0">
                <a:latin typeface="Arial" panose="020B0604020202020204" pitchFamily="34" charset="0"/>
              </a:rPr>
              <a:t>= 10 then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(2) = 1; else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(2) = 0;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if </a:t>
            </a:r>
            <a:r>
              <a:rPr lang="en-US" altLang="zh-CN" sz="2000" i="1" dirty="0">
                <a:latin typeface="ArialItalic"/>
              </a:rPr>
              <a:t>IN </a:t>
            </a:r>
            <a:r>
              <a:rPr lang="en-US" altLang="zh-CN" sz="2000" dirty="0">
                <a:latin typeface="Arial" panose="020B0604020202020204" pitchFamily="34" charset="0"/>
              </a:rPr>
              <a:t>= 11 then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(3) = 1; else </a:t>
            </a:r>
            <a:r>
              <a:rPr lang="en-US" altLang="zh-CN" sz="2000" dirty="0">
                <a:latin typeface="ArialItalic"/>
              </a:rPr>
              <a:t>Y</a:t>
            </a:r>
            <a:r>
              <a:rPr lang="en-US" altLang="zh-CN" sz="2000" dirty="0">
                <a:latin typeface="Arial" panose="020B0604020202020204" pitchFamily="34" charset="0"/>
              </a:rPr>
              <a:t>(3) = 0;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 bwMode="auto">
          <a:xfrm>
            <a:off x="467544" y="4293096"/>
            <a:ext cx="3600400" cy="14596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圆角右箭头 8"/>
          <p:cNvSpPr/>
          <p:nvPr/>
        </p:nvSpPr>
        <p:spPr bwMode="auto">
          <a:xfrm rot="5400000">
            <a:off x="4620134" y="3956930"/>
            <a:ext cx="525563" cy="1341911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3871" y="43142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等效</a:t>
            </a:r>
          </a:p>
        </p:txBody>
      </p:sp>
    </p:spTree>
    <p:extLst>
      <p:ext uri="{BB962C8B-B14F-4D97-AF65-F5344CB8AC3E}">
        <p14:creationId xmlns:p14="http://schemas.microsoft.com/office/powerpoint/2010/main" val="28742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8624</TotalTime>
  <Words>1773</Words>
  <Application>Microsoft Office PowerPoint</Application>
  <PresentationFormat>全屏显示(4:3)</PresentationFormat>
  <Paragraphs>489</Paragraphs>
  <Slides>65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6" baseType="lpstr">
      <vt:lpstr>ArialBold</vt:lpstr>
      <vt:lpstr>ArialItalic</vt:lpstr>
      <vt:lpstr>楷体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Blends</vt:lpstr>
      <vt:lpstr>Chapter 8  Design at the Register Transfer Level 寄存器传输级 设计</vt:lpstr>
      <vt:lpstr>Contents</vt:lpstr>
      <vt:lpstr>设计大型复杂数字系统</vt:lpstr>
      <vt:lpstr>寄存器传输级 RTL</vt:lpstr>
      <vt:lpstr>寄存器操作 示例</vt:lpstr>
      <vt:lpstr>Contents</vt:lpstr>
      <vt:lpstr>Verilog中定义寄存器传输的几种方法</vt:lpstr>
      <vt:lpstr>Verilog 中的4种循环语句</vt:lpstr>
      <vt:lpstr>for 循环语句</vt:lpstr>
      <vt:lpstr>Contents</vt:lpstr>
      <vt:lpstr>数字系统的逻辑设计</vt:lpstr>
      <vt:lpstr>硬件算法状态机 Algorithmic State Machine</vt:lpstr>
      <vt:lpstr>ASM流程图</vt:lpstr>
      <vt:lpstr>ASM流程图 示例</vt:lpstr>
      <vt:lpstr>ASM Block</vt:lpstr>
      <vt:lpstr>ASM流程图 v.s. 状态图</vt:lpstr>
      <vt:lpstr>ASMD流程图 Algorithmic state machine and datapath</vt:lpstr>
      <vt:lpstr>Contents</vt:lpstr>
      <vt:lpstr>例1: 4位二进制计数器</vt:lpstr>
      <vt:lpstr>① ASM流程图：异步复位</vt:lpstr>
      <vt:lpstr>ASMD流程图：异步复位 (完整)</vt:lpstr>
      <vt:lpstr>ASMD流程图：异步复位 +同步复位</vt:lpstr>
      <vt:lpstr>② 时序 (从Start→S_idle，每一时钟)</vt:lpstr>
      <vt:lpstr>③ 控制单元、数据路径的硬件设计</vt:lpstr>
      <vt:lpstr>HDL描述层次</vt:lpstr>
      <vt:lpstr>RTL描述-1</vt:lpstr>
      <vt:lpstr>RTL描述-2</vt:lpstr>
      <vt:lpstr>RTL描述-3 数据路径</vt:lpstr>
      <vt:lpstr>结构描述：状态图</vt:lpstr>
      <vt:lpstr>结构描述：状态表</vt:lpstr>
      <vt:lpstr>控制逻辑</vt:lpstr>
      <vt:lpstr>控制单元逻辑图</vt:lpstr>
      <vt:lpstr>结构描述-等效于原理图/电路的框图</vt:lpstr>
      <vt:lpstr>结构描述-2：控制单元</vt:lpstr>
      <vt:lpstr>结构描述-2：控制单元</vt:lpstr>
      <vt:lpstr>结构描述-3： 数据路径</vt:lpstr>
      <vt:lpstr>结构描述-3： 数据路径</vt:lpstr>
      <vt:lpstr>Contents</vt:lpstr>
      <vt:lpstr>例2：时序二进制乘法器</vt:lpstr>
      <vt:lpstr>二进制乘法器：框图</vt:lpstr>
      <vt:lpstr>二进制乘法器： 数据路径</vt:lpstr>
      <vt:lpstr>二进制乘法器：ASM流程图</vt:lpstr>
      <vt:lpstr>ASMD流程图</vt:lpstr>
      <vt:lpstr>二进制乘法举例</vt:lpstr>
      <vt:lpstr>Contents</vt:lpstr>
      <vt:lpstr>控制逻辑设计(状态图)</vt:lpstr>
      <vt:lpstr>控制逻辑 设计方案1： 序列寄存器+译码器</vt:lpstr>
      <vt:lpstr>控制逻辑 设计方案1：序列寄存器+译码器</vt:lpstr>
      <vt:lpstr>控制逻辑 设计方案1：序列寄存器+译码器</vt:lpstr>
      <vt:lpstr>控制逻辑 设计方案2：1位热键 (每1个状态1个触发器，触发器多，但不用译码器)</vt:lpstr>
      <vt:lpstr>二进制乘法器的HDL描述-1</vt:lpstr>
      <vt:lpstr>二进制乘法器的HDL描述：控制</vt:lpstr>
      <vt:lpstr>二进制乘法器的HDL描述：数据</vt:lpstr>
      <vt:lpstr>乘法器的行为级描述</vt:lpstr>
      <vt:lpstr>Contents</vt:lpstr>
      <vt:lpstr>多路选择器/数据选择器</vt:lpstr>
      <vt:lpstr>用多路选择器(Multiplexers)进行设计</vt:lpstr>
      <vt:lpstr>MUX输入条件</vt:lpstr>
      <vt:lpstr>例3：计量寄存器中1的个数</vt:lpstr>
      <vt:lpstr>例3：ASM流程图</vt:lpstr>
      <vt:lpstr>例3：ASMD流程图</vt:lpstr>
      <vt:lpstr>例3：MUXs输入条件</vt:lpstr>
      <vt:lpstr>例3：控制电路</vt:lpstr>
      <vt:lpstr>Contents</vt:lpstr>
      <vt:lpstr>作业 P298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654</cp:revision>
  <cp:lastPrinted>2012-12-19T04:00:52Z</cp:lastPrinted>
  <dcterms:created xsi:type="dcterms:W3CDTF">2003-08-04T05:13:53Z</dcterms:created>
  <dcterms:modified xsi:type="dcterms:W3CDTF">2016-12-07T03:49:58Z</dcterms:modified>
</cp:coreProperties>
</file>